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0"/>
  </p:notesMasterIdLst>
  <p:sldIdLst>
    <p:sldId id="256" r:id="rId2"/>
    <p:sldId id="262" r:id="rId3"/>
    <p:sldId id="264" r:id="rId4"/>
    <p:sldId id="265" r:id="rId5"/>
    <p:sldId id="287" r:id="rId6"/>
    <p:sldId id="280" r:id="rId7"/>
    <p:sldId id="267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85" r:id="rId16"/>
    <p:sldId id="281" r:id="rId17"/>
    <p:sldId id="282" r:id="rId18"/>
    <p:sldId id="26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0066"/>
    <a:srgbClr val="FFFFCC"/>
    <a:srgbClr val="FF6699"/>
    <a:srgbClr val="FF7C80"/>
    <a:srgbClr val="FF99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淺色樣式 3 - 輔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22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830B08-1233-42FA-923C-63ADB789DCFE}" type="datetimeFigureOut">
              <a:rPr lang="zh-TW" altLang="en-US" smtClean="0"/>
              <a:pPr/>
              <a:t>2017/10/23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3E8232-77B5-4B45-9348-365AE60A2BD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55785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6C935-CA29-42E1-B7E0-B218E12C0624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6C935-CA29-42E1-B7E0-B218E12C0624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6C935-CA29-42E1-B7E0-B218E12C0624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6C935-CA29-42E1-B7E0-B218E12C0624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6001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AA23B0F-EF75-4C6A-B36E-399D4C4F734E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FB486D-5074-45DB-96CC-4B427995C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3B0F-EF75-4C6A-B36E-399D4C4F734E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6D-5074-45DB-96CC-4B427995C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AA23B0F-EF75-4C6A-B36E-399D4C4F734E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2FB486D-5074-45DB-96CC-4B427995C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3B0F-EF75-4C6A-B36E-399D4C4F734E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FB486D-5074-45DB-96CC-4B427995C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2" name="日期版面配置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3B0F-EF75-4C6A-B36E-399D4C4F734E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13" name="投影片編號版面配置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2FB486D-5074-45DB-96CC-4B427995C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頁尾版面配置區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8" name="日期版面配置區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AA23B0F-EF75-4C6A-B36E-399D4C4F734E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2FB486D-5074-45DB-96CC-4B427995C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頁尾版面配置區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AA23B0F-EF75-4C6A-B36E-399D4C4F734E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12" name="投影片編號版面配置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2FB486D-5074-45DB-96CC-4B427995C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頁尾版面配置區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文字版面配置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5" name="文字版面配置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3B0F-EF75-4C6A-B36E-399D4C4F734E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FB486D-5074-45DB-96CC-4B427995C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3B0F-EF75-4C6A-B36E-399D4C4F734E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FB486D-5074-45DB-96CC-4B427995C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3B0F-EF75-4C6A-B36E-399D4C4F734E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FB486D-5074-45DB-96CC-4B427995C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版面配置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AA23B0F-EF75-4C6A-B36E-399D4C4F734E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13" name="投影片編號版面配置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2FB486D-5074-45DB-96CC-4B427995C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頁尾版面配置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AA23B0F-EF75-4C6A-B36E-399D4C4F734E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2FB486D-5074-45DB-96CC-4B427995C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-45020" y="1714488"/>
            <a:ext cx="9214420" cy="3357586"/>
          </a:xfrm>
          <a:solidFill>
            <a:srgbClr val="FF9900"/>
          </a:solidFill>
          <a:ln w="57150">
            <a:solidFill>
              <a:schemeClr val="tx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anchor="ctr" anchorCtr="0">
            <a:noAutofit/>
          </a:bodyPr>
          <a:lstStyle/>
          <a:p>
            <a:pPr algn="ctr"/>
            <a:r>
              <a:rPr lang="en-US" altLang="zh-TW" sz="6000" b="1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</a:rPr>
              <a:t>106</a:t>
            </a:r>
            <a:r>
              <a:rPr lang="zh-TW" altLang="en-US" sz="6000" b="1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</a:rPr>
              <a:t>學年度</a:t>
            </a:r>
            <a:r>
              <a:rPr lang="en-US" altLang="zh-TW" sz="6000" b="1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</a:rPr>
              <a:t/>
            </a:r>
            <a:br>
              <a:rPr lang="en-US" altLang="zh-TW" sz="6000" b="1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</a:rPr>
            </a:br>
            <a:r>
              <a:rPr lang="zh-TW" altLang="en-US" sz="6000" b="1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</a:rPr>
              <a:t>圖書</a:t>
            </a:r>
            <a:r>
              <a:rPr lang="zh-TW" altLang="en-US" sz="6000" b="1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</a:rPr>
              <a:t>資訊發展諮議委員會</a:t>
            </a:r>
            <a:endParaRPr lang="en-US" sz="6000" b="1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CC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ea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zh-TW" altLang="en-US" sz="3000" b="1" spc="50" dirty="0">
                <a:ln w="11430"/>
                <a:solidFill>
                  <a:srgbClr val="FFFF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ea"/>
              </a:rPr>
              <a:t>嘉義分部圖資</a:t>
            </a:r>
            <a:r>
              <a:rPr lang="zh-TW" altLang="en-US" sz="3000" b="1" spc="50" dirty="0" smtClean="0">
                <a:ln w="11430"/>
                <a:solidFill>
                  <a:srgbClr val="FFFF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ea"/>
              </a:rPr>
              <a:t>組</a:t>
            </a:r>
            <a:endParaRPr lang="en-US" sz="3000" b="1" dirty="0">
              <a:solidFill>
                <a:srgbClr val="FFFFCC"/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" y="-24"/>
            <a:ext cx="4429156" cy="865194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248229"/>
              </p:ext>
            </p:extLst>
          </p:nvPr>
        </p:nvGraphicFramePr>
        <p:xfrm>
          <a:off x="611560" y="2482066"/>
          <a:ext cx="7632847" cy="337582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616665"/>
                <a:gridCol w="1002697"/>
                <a:gridCol w="1002697"/>
                <a:gridCol w="1002697"/>
                <a:gridCol w="1002697"/>
                <a:gridCol w="1002697"/>
                <a:gridCol w="1002697"/>
              </a:tblGrid>
              <a:tr h="5572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2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學年度</a:t>
                      </a:r>
                      <a:endParaRPr kumimoji="0" lang="zh-TW" altLang="en-US" sz="22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103</a:t>
                      </a:r>
                      <a:r>
                        <a:rPr kumimoji="0" lang="zh-TW" alt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學年</a:t>
                      </a:r>
                      <a:endParaRPr kumimoji="0" lang="zh-TW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104</a:t>
                      </a:r>
                      <a:r>
                        <a:rPr kumimoji="0" lang="zh-TW" altLang="en-US" sz="2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學年</a:t>
                      </a:r>
                      <a:endParaRPr kumimoji="0" lang="zh-TW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TW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2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105</a:t>
                      </a:r>
                      <a:r>
                        <a:rPr kumimoji="0" lang="zh-TW" altLang="en-US" sz="2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學年</a:t>
                      </a: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TW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 horzOverflow="overflow"/>
                </a:tc>
              </a:tr>
              <a:tr h="5637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系所</a:t>
                      </a:r>
                      <a:endParaRPr kumimoji="0" lang="zh-TW" altLang="en-US" sz="20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圖書</a:t>
                      </a:r>
                      <a:endParaRPr kumimoji="0" lang="zh-TW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多媒體</a:t>
                      </a:r>
                      <a:endParaRPr kumimoji="0" lang="zh-TW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圖書</a:t>
                      </a:r>
                      <a:endParaRPr kumimoji="0" lang="zh-TW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多媒體</a:t>
                      </a:r>
                      <a:endParaRPr kumimoji="0" lang="zh-TW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圖書</a:t>
                      </a:r>
                      <a:endParaRPr kumimoji="0" lang="zh-TW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多媒體</a:t>
                      </a:r>
                      <a:endParaRPr kumimoji="0" lang="zh-TW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 horzOverflow="overflow"/>
                </a:tc>
              </a:tr>
              <a:tr h="5637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護研所</a:t>
                      </a:r>
                      <a:endParaRPr kumimoji="0" lang="zh-TW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43%</a:t>
                      </a:r>
                      <a:endParaRPr lang="zh-TW" sz="18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48%</a:t>
                      </a:r>
                      <a:endParaRPr lang="zh-TW" sz="18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55%</a:t>
                      </a:r>
                      <a:endParaRPr kumimoji="0"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88%</a:t>
                      </a:r>
                      <a:endParaRPr kumimoji="0" lang="zh-TW" sz="1800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55%</a:t>
                      </a:r>
                    </a:p>
                  </a:txBody>
                  <a:tcPr marL="9525" marR="9525" marT="9525" marB="0" anchor="ctr"/>
                </a:tc>
              </a:tr>
              <a:tr h="5637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zh-TW" sz="20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護理系</a:t>
                      </a:r>
                      <a:endParaRPr kumimoji="0" lang="zh-TW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49%</a:t>
                      </a:r>
                      <a:endParaRPr lang="zh-TW" sz="18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70%</a:t>
                      </a:r>
                      <a:endParaRPr lang="zh-TW" sz="18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64%</a:t>
                      </a:r>
                      <a:endParaRPr kumimoji="0"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65%</a:t>
                      </a:r>
                      <a:endParaRPr kumimoji="0"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62%</a:t>
                      </a:r>
                    </a:p>
                  </a:txBody>
                  <a:tcPr marL="9525" marR="9525" marT="9525" marB="0" anchor="ctr"/>
                </a:tc>
              </a:tr>
              <a:tr h="5637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20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呼照系</a:t>
                      </a:r>
                      <a:endParaRPr kumimoji="0" lang="zh-TW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55%</a:t>
                      </a:r>
                      <a:endParaRPr lang="zh-TW" sz="18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56%</a:t>
                      </a:r>
                      <a:endParaRPr lang="zh-TW" sz="18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63%</a:t>
                      </a:r>
                      <a:endParaRPr kumimoji="0"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68%</a:t>
                      </a:r>
                      <a:endParaRPr kumimoji="0"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18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61%</a:t>
                      </a:r>
                    </a:p>
                  </a:txBody>
                  <a:tcPr marL="9525" marR="9525" marT="9525" marB="0" anchor="ctr"/>
                </a:tc>
              </a:tr>
              <a:tr h="5637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通識教育學科</a:t>
                      </a:r>
                      <a:endParaRPr kumimoji="0" lang="zh-TW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46%</a:t>
                      </a:r>
                      <a:endParaRPr lang="zh-TW" sz="18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54%</a:t>
                      </a:r>
                      <a:endParaRPr lang="zh-TW" sz="18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49%</a:t>
                      </a:r>
                      <a:endParaRPr kumimoji="0"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84%</a:t>
                      </a:r>
                      <a:endParaRPr kumimoji="0"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18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18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75%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460432" y="6237312"/>
            <a:ext cx="609600" cy="521208"/>
          </a:xfrm>
          <a:prstGeom prst="rect">
            <a:avLst/>
          </a:prstGeom>
        </p:spPr>
        <p:txBody>
          <a:bodyPr>
            <a:normAutofit/>
          </a:bodyPr>
          <a:lstStyle/>
          <a:p>
            <a:fld id="{2BBB5E19-F10A-4C2F-BF6F-11C513378A2E}" type="slidenum">
              <a:rPr lang="en-US" sz="1800" b="0" smtClean="0">
                <a:solidFill>
                  <a:schemeClr val="tx1"/>
                </a:solidFill>
              </a:rPr>
              <a:pPr/>
              <a:t>10</a:t>
            </a:fld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6" name="圓角矩形 5"/>
          <p:cNvSpPr/>
          <p:nvPr/>
        </p:nvSpPr>
        <p:spPr>
          <a:xfrm>
            <a:off x="527962" y="1628800"/>
            <a:ext cx="4829856" cy="504056"/>
          </a:xfrm>
          <a:prstGeom prst="roundRect">
            <a:avLst/>
          </a:prstGeom>
          <a:solidFill>
            <a:srgbClr val="FF7C8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dist"/>
            <a:r>
              <a:rPr lang="zh-TW" altLang="en-US" sz="2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各系增購圖書及多媒體外借率統計</a:t>
            </a:r>
          </a:p>
        </p:txBody>
      </p:sp>
      <p:sp>
        <p:nvSpPr>
          <p:cNvPr id="10" name="標題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1" name="標題 1"/>
          <p:cNvSpPr txBox="1">
            <a:spLocks/>
          </p:cNvSpPr>
          <p:nvPr/>
        </p:nvSpPr>
        <p:spPr>
          <a:xfrm>
            <a:off x="539552" y="260648"/>
            <a:ext cx="7467600" cy="836712"/>
          </a:xfrm>
          <a:prstGeom prst="rect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圖書館讀者服務現況</a:t>
            </a:r>
            <a:r>
              <a:rPr lang="en-US" altLang="zh-TW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2/2</a:t>
            </a:r>
            <a:endParaRPr kumimoji="0" lang="zh-TW" altLang="en-US" sz="4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819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153789"/>
              </p:ext>
            </p:extLst>
          </p:nvPr>
        </p:nvGraphicFramePr>
        <p:xfrm>
          <a:off x="691952" y="2475123"/>
          <a:ext cx="7704858" cy="3239893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737369"/>
                <a:gridCol w="1989163"/>
                <a:gridCol w="1989163"/>
                <a:gridCol w="1989163"/>
              </a:tblGrid>
              <a:tr h="864096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zh-TW" sz="2200" kern="100" dirty="0">
                          <a:latin typeface="微軟正黑體" pitchFamily="34" charset="-120"/>
                          <a:ea typeface="微軟正黑體" pitchFamily="34" charset="-120"/>
                        </a:rPr>
                        <a:t>類別</a:t>
                      </a:r>
                      <a:r>
                        <a:rPr kumimoji="0" lang="en-US" sz="2200" kern="100" dirty="0">
                          <a:latin typeface="微軟正黑體" pitchFamily="34" charset="-120"/>
                          <a:ea typeface="微軟正黑體" pitchFamily="34" charset="-120"/>
                        </a:rPr>
                        <a:t> \ </a:t>
                      </a:r>
                      <a:r>
                        <a:rPr kumimoji="0" lang="zh-TW" sz="2200" kern="100" dirty="0">
                          <a:latin typeface="微軟正黑體" pitchFamily="34" charset="-120"/>
                          <a:ea typeface="微軟正黑體" pitchFamily="34" charset="-120"/>
                        </a:rPr>
                        <a:t>學年度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200" kern="100" dirty="0" smtClean="0">
                          <a:latin typeface="微軟正黑體" pitchFamily="34" charset="-120"/>
                          <a:ea typeface="微軟正黑體" pitchFamily="34" charset="-120"/>
                        </a:rPr>
                        <a:t>103</a:t>
                      </a:r>
                      <a:r>
                        <a:rPr kumimoji="0" lang="zh-TW" sz="2200" kern="100" dirty="0" smtClean="0">
                          <a:latin typeface="微軟正黑體" pitchFamily="34" charset="-120"/>
                          <a:ea typeface="微軟正黑體" pitchFamily="34" charset="-120"/>
                        </a:rPr>
                        <a:t>學年</a:t>
                      </a:r>
                      <a:endParaRPr kumimoji="0" lang="zh-TW" sz="2200" b="1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200" kern="100" dirty="0" smtClean="0">
                          <a:latin typeface="微軟正黑體" pitchFamily="34" charset="-120"/>
                          <a:ea typeface="微軟正黑體" pitchFamily="34" charset="-120"/>
                        </a:rPr>
                        <a:t>104</a:t>
                      </a:r>
                      <a:r>
                        <a:rPr kumimoji="0" lang="zh-TW" sz="2200" kern="100" dirty="0" smtClean="0">
                          <a:latin typeface="微軟正黑體" pitchFamily="34" charset="-120"/>
                          <a:ea typeface="微軟正黑體" pitchFamily="34" charset="-120"/>
                        </a:rPr>
                        <a:t>學年</a:t>
                      </a:r>
                      <a:endParaRPr kumimoji="0" lang="zh-TW" sz="2200" b="1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200" b="1" kern="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105</a:t>
                      </a:r>
                      <a:r>
                        <a:rPr kumimoji="0" lang="zh-TW" sz="2200" b="1" kern="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學年</a:t>
                      </a:r>
                    </a:p>
                  </a:txBody>
                  <a:tcPr marL="17780" marR="17780" marT="0" marB="0" anchor="ctr"/>
                </a:tc>
              </a:tr>
              <a:tr h="792598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zh-TW" sz="2200" kern="100" dirty="0">
                          <a:latin typeface="微軟正黑體" pitchFamily="34" charset="-120"/>
                          <a:ea typeface="微軟正黑體" pitchFamily="34" charset="-120"/>
                        </a:rPr>
                        <a:t>圖書經費</a:t>
                      </a:r>
                      <a:endParaRPr kumimoji="0" lang="zh-TW" sz="2200" b="1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marR="399415" algn="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kumimoji="0" lang="en-US" sz="2200" kern="100" dirty="0">
                          <a:latin typeface="微軟正黑體" pitchFamily="34" charset="-120"/>
                          <a:ea typeface="微軟正黑體" pitchFamily="34" charset="-120"/>
                        </a:rPr>
                        <a:t>2,579,666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marR="399415" algn="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kumimoji="0" lang="en-US" sz="2200" kern="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2,606,325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marR="399415" algn="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kumimoji="0" lang="en-US" sz="2200" kern="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2,973,275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  <a:tr h="792598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zh-TW" sz="2200" kern="100" dirty="0">
                          <a:latin typeface="微軟正黑體" pitchFamily="34" charset="-120"/>
                          <a:ea typeface="微軟正黑體" pitchFamily="34" charset="-120"/>
                        </a:rPr>
                        <a:t>儀器設備</a:t>
                      </a:r>
                      <a:endParaRPr kumimoji="0" lang="zh-TW" sz="2200" b="1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marR="399415" algn="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  <a:tabLst>
                          <a:tab pos="1073150" algn="l"/>
                        </a:tabLst>
                      </a:pPr>
                      <a:r>
                        <a:rPr kumimoji="0" lang="en-US" sz="2200" kern="100" dirty="0">
                          <a:latin typeface="微軟正黑體" pitchFamily="34" charset="-120"/>
                          <a:ea typeface="微軟正黑體" pitchFamily="34" charset="-120"/>
                        </a:rPr>
                        <a:t>368,550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marR="399415" algn="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kumimoji="0" lang="en-US" sz="2200" kern="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2,310,235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marR="399415" algn="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kumimoji="0" lang="en-US" sz="2200" kern="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265,020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  <a:tr h="790601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zh-TW" sz="2200" kern="100" dirty="0">
                          <a:latin typeface="微軟正黑體" pitchFamily="34" charset="-120"/>
                          <a:ea typeface="微軟正黑體" pitchFamily="34" charset="-120"/>
                        </a:rPr>
                        <a:t>總</a:t>
                      </a:r>
                      <a:r>
                        <a:rPr kumimoji="0" lang="en-US" sz="2200" kern="100" dirty="0">
                          <a:latin typeface="微軟正黑體" pitchFamily="34" charset="-120"/>
                          <a:ea typeface="微軟正黑體" pitchFamily="34" charset="-120"/>
                        </a:rPr>
                        <a:t>    </a:t>
                      </a:r>
                      <a:r>
                        <a:rPr kumimoji="0" lang="zh-TW" sz="2200" kern="100" dirty="0">
                          <a:latin typeface="微軟正黑體" pitchFamily="34" charset="-120"/>
                          <a:ea typeface="微軟正黑體" pitchFamily="34" charset="-120"/>
                        </a:rPr>
                        <a:t>計</a:t>
                      </a:r>
                      <a:endParaRPr kumimoji="0" lang="zh-TW" sz="2200" b="1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marR="399415" algn="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kumimoji="0" lang="en-US" sz="2200" kern="100" dirty="0">
                          <a:latin typeface="微軟正黑體" pitchFamily="34" charset="-120"/>
                          <a:ea typeface="微軟正黑體" pitchFamily="34" charset="-120"/>
                        </a:rPr>
                        <a:t>2,948,216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marR="399415" algn="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kumimoji="0" lang="en-US" sz="2200" kern="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4,916,560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marR="399415" algn="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kumimoji="0" lang="en-US" sz="2200" kern="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3,238,295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  <p:sp>
        <p:nvSpPr>
          <p:cNvPr id="7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460432" y="6237312"/>
            <a:ext cx="609600" cy="521208"/>
          </a:xfrm>
          <a:prstGeom prst="rect">
            <a:avLst/>
          </a:prstGeom>
        </p:spPr>
        <p:txBody>
          <a:bodyPr>
            <a:normAutofit/>
          </a:bodyPr>
          <a:lstStyle/>
          <a:p>
            <a:fld id="{2BBB5E19-F10A-4C2F-BF6F-11C513378A2E}" type="slidenum">
              <a:rPr lang="en-US" sz="1800" b="0" smtClean="0">
                <a:solidFill>
                  <a:schemeClr val="tx1"/>
                </a:solidFill>
              </a:rPr>
              <a:pPr/>
              <a:t>11</a:t>
            </a:fld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539552" y="260648"/>
            <a:ext cx="7467600" cy="836712"/>
          </a:xfrm>
          <a:prstGeom prst="rect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圖書館經費執行狀況</a:t>
            </a:r>
            <a:endParaRPr kumimoji="0" lang="zh-TW" altLang="en-US" sz="4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527962" y="1628800"/>
            <a:ext cx="3472534" cy="504056"/>
          </a:xfrm>
          <a:prstGeom prst="roundRect">
            <a:avLst/>
          </a:prstGeom>
          <a:solidFill>
            <a:srgbClr val="FF7C8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dist"/>
            <a:r>
              <a:rPr lang="zh-TW" altLang="en-US" sz="2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各年度經費執行狀況</a:t>
            </a:r>
          </a:p>
        </p:txBody>
      </p:sp>
    </p:spTree>
    <p:extLst>
      <p:ext uri="{BB962C8B-B14F-4D97-AF65-F5344CB8AC3E}">
        <p14:creationId xmlns:p14="http://schemas.microsoft.com/office/powerpoint/2010/main" val="172135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562" y="5259104"/>
            <a:ext cx="2598465" cy="134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內容版面配置區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4797044"/>
              </p:ext>
            </p:extLst>
          </p:nvPr>
        </p:nvGraphicFramePr>
        <p:xfrm>
          <a:off x="539552" y="3151890"/>
          <a:ext cx="3746696" cy="2848878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3746696"/>
              </a:tblGrid>
              <a:tr h="474813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zh-TW" sz="2000" kern="100" dirty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書展：探索另一個自己</a:t>
                      </a:r>
                    </a:p>
                  </a:txBody>
                  <a:tcPr marL="17780" marR="17780" marT="0" marB="0" anchor="ctr">
                    <a:solidFill>
                      <a:srgbClr val="DDDDFF"/>
                    </a:solidFill>
                  </a:tcPr>
                </a:tc>
              </a:tr>
              <a:tr h="474813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zh-TW" sz="2000" kern="100" dirty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書展：甜點咬一口</a:t>
                      </a:r>
                    </a:p>
                  </a:txBody>
                  <a:tcPr marL="17780" marR="17780" marT="0" marB="0" anchor="ctr">
                    <a:solidFill>
                      <a:srgbClr val="DDDDFF"/>
                    </a:solidFill>
                  </a:tcPr>
                </a:tc>
              </a:tr>
              <a:tr h="474813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zh-TW" sz="2000" kern="100" dirty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影展：我與世界不一樣</a:t>
                      </a:r>
                    </a:p>
                  </a:txBody>
                  <a:tcPr marL="17780" marR="17780" marT="0" marB="0" anchor="ctr">
                    <a:solidFill>
                      <a:srgbClr val="DDDDFF"/>
                    </a:solidFill>
                  </a:tcPr>
                </a:tc>
              </a:tr>
              <a:tr h="474813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zh-TW" sz="2000" kern="100" dirty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書展：給心的一堂課</a:t>
                      </a:r>
                    </a:p>
                  </a:txBody>
                  <a:tcPr marL="17780" marR="17780" marT="0" marB="0" anchor="ctr">
                    <a:solidFill>
                      <a:srgbClr val="DDDDFF"/>
                    </a:solidFill>
                  </a:tcPr>
                </a:tc>
              </a:tr>
              <a:tr h="474813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zh-TW" sz="2000" kern="100" dirty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影展：時光飛逝</a:t>
                      </a:r>
                    </a:p>
                  </a:txBody>
                  <a:tcPr marL="17780" marR="17780" marT="0" marB="0" anchor="ctr">
                    <a:solidFill>
                      <a:srgbClr val="DDDDFF"/>
                    </a:solidFill>
                  </a:tcPr>
                </a:tc>
              </a:tr>
              <a:tr h="474813"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zh-TW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校慶影展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kumimoji="0" lang="zh-TW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校慶電影節</a:t>
                      </a:r>
                      <a:endParaRPr kumimoji="0" lang="zh-TW" sz="2000" kern="1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rgbClr val="DDDD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內容版面配置區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8045773"/>
              </p:ext>
            </p:extLst>
          </p:nvPr>
        </p:nvGraphicFramePr>
        <p:xfrm>
          <a:off x="4572000" y="3151890"/>
          <a:ext cx="3528392" cy="190501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528392"/>
              </a:tblGrid>
              <a:tr h="476253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zh-TW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書展：就愛小鮮肉</a:t>
                      </a:r>
                      <a:endParaRPr kumimoji="0" lang="zh-TW" sz="2000" kern="1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rgbClr val="D1E8FF"/>
                    </a:solidFill>
                  </a:tcPr>
                </a:tc>
              </a:tr>
              <a:tr h="476253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zh-TW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二手書創意展</a:t>
                      </a:r>
                      <a:endParaRPr kumimoji="0" lang="zh-TW" sz="2000" kern="1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rgbClr val="D1E8FF"/>
                    </a:solidFill>
                  </a:tcPr>
                </a:tc>
              </a:tr>
              <a:tr h="476253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zh-TW" sz="2000" kern="100" dirty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影影約約</a:t>
                      </a:r>
                    </a:p>
                  </a:txBody>
                  <a:tcPr marL="17780" marR="17780" marT="0" marB="0" anchor="ctr">
                    <a:solidFill>
                      <a:srgbClr val="D1E8FF"/>
                    </a:solidFill>
                  </a:tcPr>
                </a:tc>
              </a:tr>
              <a:tr h="476253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Clinicalkey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Nursing</a:t>
                      </a:r>
                      <a:r>
                        <a:rPr kumimoji="0" lang="zh-TW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資料庫講習</a:t>
                      </a:r>
                      <a:endParaRPr kumimoji="0" lang="zh-TW" sz="2000" kern="1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rgbClr val="D1E8FF"/>
                    </a:solidFill>
                  </a:tcPr>
                </a:tc>
              </a:tr>
            </a:tbl>
          </a:graphicData>
        </a:graphic>
      </p:graphicFrame>
      <p:sp>
        <p:nvSpPr>
          <p:cNvPr id="11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460432" y="6237312"/>
            <a:ext cx="609600" cy="521208"/>
          </a:xfrm>
          <a:prstGeom prst="rect">
            <a:avLst/>
          </a:prstGeom>
        </p:spPr>
        <p:txBody>
          <a:bodyPr>
            <a:normAutofit/>
          </a:bodyPr>
          <a:lstStyle/>
          <a:p>
            <a:fld id="{2BBB5E19-F10A-4C2F-BF6F-11C513378A2E}" type="slidenum">
              <a:rPr lang="en-US" sz="1800" b="0" smtClean="0">
                <a:solidFill>
                  <a:schemeClr val="tx1"/>
                </a:solidFill>
              </a:rPr>
              <a:pPr/>
              <a:t>12</a:t>
            </a:fld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10" name="圓角矩形 9"/>
          <p:cNvSpPr/>
          <p:nvPr/>
        </p:nvSpPr>
        <p:spPr>
          <a:xfrm>
            <a:off x="527962" y="1558230"/>
            <a:ext cx="7544500" cy="656324"/>
          </a:xfrm>
          <a:prstGeom prst="roundRect">
            <a:avLst/>
          </a:prstGeom>
          <a:solidFill>
            <a:srgbClr val="FF7C8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dist"/>
            <a:r>
              <a:rPr lang="zh-TW" altLang="en-US" sz="3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圖書館</a:t>
            </a:r>
            <a:r>
              <a:rPr lang="en-US" altLang="zh-TW" sz="3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105</a:t>
            </a:r>
            <a:r>
              <a:rPr lang="zh-TW" altLang="en-US" sz="3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學年共辦理</a:t>
            </a:r>
            <a:r>
              <a:rPr lang="en-US" altLang="zh-TW" sz="3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29</a:t>
            </a:r>
            <a:r>
              <a:rPr lang="zh-TW" altLang="en-US" sz="3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場推廣活動</a:t>
            </a:r>
          </a:p>
        </p:txBody>
      </p:sp>
      <p:sp>
        <p:nvSpPr>
          <p:cNvPr id="13" name="圓角矩形 12"/>
          <p:cNvSpPr/>
          <p:nvPr/>
        </p:nvSpPr>
        <p:spPr>
          <a:xfrm>
            <a:off x="500034" y="2508378"/>
            <a:ext cx="3786214" cy="50405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r>
              <a:rPr lang="zh-TW" altLang="en-US" sz="23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主題書、影展共</a:t>
            </a:r>
            <a:r>
              <a:rPr lang="en-US" altLang="zh-TW" sz="23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en-US" sz="23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場</a:t>
            </a:r>
          </a:p>
        </p:txBody>
      </p:sp>
      <p:sp>
        <p:nvSpPr>
          <p:cNvPr id="14" name="圓角矩形 13"/>
          <p:cNvSpPr/>
          <p:nvPr/>
        </p:nvSpPr>
        <p:spPr>
          <a:xfrm>
            <a:off x="4572000" y="2512368"/>
            <a:ext cx="3571900" cy="50405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r>
              <a:rPr lang="en-US" altLang="zh-TW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105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年圖書館週</a:t>
            </a:r>
          </a:p>
        </p:txBody>
      </p:sp>
      <p:sp>
        <p:nvSpPr>
          <p:cNvPr id="15" name="標題 1"/>
          <p:cNvSpPr txBox="1">
            <a:spLocks/>
          </p:cNvSpPr>
          <p:nvPr/>
        </p:nvSpPr>
        <p:spPr>
          <a:xfrm>
            <a:off x="539552" y="260648"/>
            <a:ext cx="7467600" cy="836712"/>
          </a:xfrm>
          <a:prstGeom prst="rect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推廣活動</a:t>
            </a:r>
            <a:r>
              <a:rPr lang="en-US" altLang="zh-TW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圖書館</a:t>
            </a:r>
            <a:r>
              <a:rPr lang="en-US" altLang="zh-TW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1/2</a:t>
            </a:r>
            <a:endParaRPr kumimoji="0" lang="zh-TW" altLang="en-US" sz="4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4801">
            <a:off x="4817562" y="5074231"/>
            <a:ext cx="1612788" cy="1646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25504">
            <a:off x="3045492" y="5143169"/>
            <a:ext cx="1612851" cy="1579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565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28720"/>
              </p:ext>
            </p:extLst>
          </p:nvPr>
        </p:nvGraphicFramePr>
        <p:xfrm>
          <a:off x="4500562" y="4586828"/>
          <a:ext cx="3429024" cy="93040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429024"/>
              </a:tblGrid>
              <a:tr h="930404"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lang="zh-TW" sz="2000" kern="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新生</a:t>
                      </a:r>
                      <a:r>
                        <a:rPr lang="zh-TW" sz="2000" kern="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教育</a:t>
                      </a:r>
                      <a:r>
                        <a:rPr lang="zh-TW" sz="2000" kern="1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訓練</a:t>
                      </a:r>
                      <a:endParaRPr lang="en-US" altLang="zh-TW" sz="2000" kern="1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2000" kern="1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r>
                        <a:rPr kumimoji="0" lang="zh-TW" altLang="zh-TW" sz="2000" kern="1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共完成</a:t>
                      </a:r>
                      <a:r>
                        <a:rPr kumimoji="0" lang="en-US" altLang="zh-TW" sz="2000" kern="1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11</a:t>
                      </a:r>
                      <a:r>
                        <a:rPr kumimoji="0" lang="zh-TW" altLang="zh-TW" sz="2000" kern="1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場次，</a:t>
                      </a:r>
                      <a:r>
                        <a:rPr kumimoji="0" lang="en-US" altLang="zh-TW" sz="2000" kern="1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447</a:t>
                      </a:r>
                      <a:r>
                        <a:rPr kumimoji="0" lang="zh-TW" altLang="zh-TW" sz="2000" kern="1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人參加</a:t>
                      </a:r>
                      <a:endParaRPr kumimoji="0" lang="zh-TW" sz="2000" kern="1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rgbClr val="FFCC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332110"/>
              </p:ext>
            </p:extLst>
          </p:nvPr>
        </p:nvGraphicFramePr>
        <p:xfrm>
          <a:off x="395536" y="2996952"/>
          <a:ext cx="3805808" cy="2952328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3805808"/>
              </a:tblGrid>
              <a:tr h="461508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JCR &amp; WOS</a:t>
                      </a:r>
                      <a:r>
                        <a:rPr kumimoji="0" lang="zh-TW" altLang="zh-TW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資料庫講習</a:t>
                      </a:r>
                    </a:p>
                  </a:txBody>
                  <a:tcPr marL="17780" marR="177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60538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MEDLINE &amp; CINAHL</a:t>
                      </a:r>
                      <a:r>
                        <a:rPr kumimoji="0" lang="zh-TW" altLang="zh-TW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資料庫講習</a:t>
                      </a:r>
                    </a:p>
                  </a:txBody>
                  <a:tcPr marL="17780" marR="177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61508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Endnote</a:t>
                      </a:r>
                      <a:r>
                        <a:rPr kumimoji="0" lang="zh-TW" altLang="zh-TW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資料庫講習</a:t>
                      </a:r>
                    </a:p>
                  </a:txBody>
                  <a:tcPr marL="17780" marR="177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62538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iThenticate</a:t>
                      </a:r>
                      <a:r>
                        <a:rPr kumimoji="0" lang="zh-TW" altLang="zh-TW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原創論文比對資料庫講習</a:t>
                      </a:r>
                    </a:p>
                  </a:txBody>
                  <a:tcPr marL="17780" marR="177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53118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20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ENDNOTE</a:t>
                      </a:r>
                      <a:r>
                        <a:rPr kumimoji="0" lang="zh-TW" altLang="zh-TW" sz="20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資料庫講習</a:t>
                      </a:r>
                    </a:p>
                  </a:txBody>
                  <a:tcPr marL="17780" marR="177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53118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ProQuest</a:t>
                      </a:r>
                      <a:r>
                        <a:rPr kumimoji="0" lang="zh-TW" altLang="zh-TW" sz="2000" kern="1200" dirty="0" smtClean="0">
                          <a:solidFill>
                            <a:schemeClr val="dk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資料庫講習</a:t>
                      </a:r>
                      <a:endParaRPr kumimoji="0" lang="zh-TW" altLang="en-US" sz="2000" kern="100" dirty="0">
                        <a:solidFill>
                          <a:schemeClr val="dk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800913"/>
              </p:ext>
            </p:extLst>
          </p:nvPr>
        </p:nvGraphicFramePr>
        <p:xfrm>
          <a:off x="4530581" y="2924944"/>
          <a:ext cx="3425795" cy="83650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{7DF18680-E054-41AD-8BC1-D1AEF772440D}</a:tableStyleId>
              </a:tblPr>
              <a:tblGrid>
                <a:gridCol w="3425795"/>
              </a:tblGrid>
              <a:tr h="418252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zh-TW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國際文化週：越南你好</a:t>
                      </a:r>
                      <a:endParaRPr kumimoji="0" lang="zh-TW" sz="2000" kern="1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rgbClr val="FDDFC7"/>
                    </a:solidFill>
                  </a:tcPr>
                </a:tc>
              </a:tr>
              <a:tr h="418252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zh-TW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國際文化週：泰有文化</a:t>
                      </a:r>
                      <a:endParaRPr kumimoji="0" lang="zh-TW" altLang="zh-TW" sz="2000" kern="100" dirty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rgbClr val="FDDFC7"/>
                    </a:solidFill>
                  </a:tcPr>
                </a:tc>
              </a:tr>
            </a:tbl>
          </a:graphicData>
        </a:graphic>
      </p:graphicFrame>
      <p:sp>
        <p:nvSpPr>
          <p:cNvPr id="11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460432" y="6237312"/>
            <a:ext cx="609600" cy="521208"/>
          </a:xfrm>
          <a:prstGeom prst="rect">
            <a:avLst/>
          </a:prstGeom>
        </p:spPr>
        <p:txBody>
          <a:bodyPr>
            <a:normAutofit/>
          </a:bodyPr>
          <a:lstStyle/>
          <a:p>
            <a:fld id="{2BBB5E19-F10A-4C2F-BF6F-11C513378A2E}" type="slidenum">
              <a:rPr lang="en-US" sz="1800" b="0" smtClean="0">
                <a:solidFill>
                  <a:schemeClr val="tx1"/>
                </a:solidFill>
              </a:rPr>
              <a:pPr/>
              <a:t>13</a:t>
            </a:fld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10" name="圓角矩形 9"/>
          <p:cNvSpPr/>
          <p:nvPr/>
        </p:nvSpPr>
        <p:spPr>
          <a:xfrm>
            <a:off x="428596" y="2210564"/>
            <a:ext cx="3643338" cy="5040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資料庫講習共</a:t>
            </a:r>
            <a:r>
              <a:rPr lang="en-US" altLang="zh-TW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場</a:t>
            </a:r>
          </a:p>
        </p:txBody>
      </p:sp>
      <p:sp>
        <p:nvSpPr>
          <p:cNvPr id="12" name="圓角矩形 11"/>
          <p:cNvSpPr/>
          <p:nvPr/>
        </p:nvSpPr>
        <p:spPr>
          <a:xfrm>
            <a:off x="4500562" y="2214554"/>
            <a:ext cx="3500462" cy="504056"/>
          </a:xfrm>
          <a:prstGeom prst="roundRect">
            <a:avLst/>
          </a:prstGeom>
          <a:solidFill>
            <a:srgbClr val="FF7C8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國際文化週共</a:t>
            </a:r>
            <a:r>
              <a:rPr lang="en-US" altLang="zh-TW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場</a:t>
            </a:r>
          </a:p>
        </p:txBody>
      </p:sp>
      <p:sp>
        <p:nvSpPr>
          <p:cNvPr id="14" name="圓角矩形 13"/>
          <p:cNvSpPr/>
          <p:nvPr/>
        </p:nvSpPr>
        <p:spPr>
          <a:xfrm>
            <a:off x="4500562" y="3925076"/>
            <a:ext cx="3500462" cy="504056"/>
          </a:xfrm>
          <a:prstGeom prst="round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其他活動共</a:t>
            </a:r>
            <a:r>
              <a:rPr lang="en-US" altLang="zh-TW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場</a:t>
            </a:r>
            <a:endParaRPr lang="zh-TW" altLang="en-US" sz="24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標題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6" name="標題 1"/>
          <p:cNvSpPr txBox="1">
            <a:spLocks/>
          </p:cNvSpPr>
          <p:nvPr/>
        </p:nvSpPr>
        <p:spPr>
          <a:xfrm>
            <a:off x="539552" y="260648"/>
            <a:ext cx="7467600" cy="836712"/>
          </a:xfrm>
          <a:prstGeom prst="rect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推廣活動</a:t>
            </a:r>
            <a:r>
              <a:rPr lang="en-US" altLang="zh-TW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圖書館</a:t>
            </a:r>
            <a:r>
              <a:rPr lang="en-US" altLang="zh-TW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2/2</a:t>
            </a:r>
            <a:endParaRPr kumimoji="0" lang="zh-TW" altLang="en-US" sz="4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70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401038"/>
              </p:ext>
            </p:extLst>
          </p:nvPr>
        </p:nvGraphicFramePr>
        <p:xfrm>
          <a:off x="611560" y="2420887"/>
          <a:ext cx="7344816" cy="39604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44816"/>
              </a:tblGrid>
              <a:tr h="487165">
                <a:tc>
                  <a:txBody>
                    <a:bodyPr/>
                    <a:lstStyle/>
                    <a:p>
                      <a:pPr marL="342900" indent="-342900">
                        <a:buClr>
                          <a:schemeClr val="accent2">
                            <a:lumMod val="75000"/>
                          </a:schemeClr>
                        </a:buClr>
                        <a:buFont typeface="Wingdings" panose="05000000000000000000" pitchFamily="2" charset="2"/>
                        <a:buChar char="p"/>
                      </a:pPr>
                      <a:r>
                        <a:rPr lang="zh-TW" altLang="en-US" sz="2000" dirty="0" smtClean="0"/>
                        <a:t>新學年起，針對分部新生舉辦宿網講習 </a:t>
                      </a:r>
                      <a:endParaRPr lang="en-US" altLang="zh-TW" sz="2000" dirty="0" smtClean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7780" marR="17780" marT="0" marB="0" anchor="ctr"/>
                </a:tc>
              </a:tr>
              <a:tr h="487165">
                <a:tc>
                  <a:txBody>
                    <a:bodyPr/>
                    <a:lstStyle/>
                    <a:p>
                      <a:pPr marL="342900" indent="-342900">
                        <a:buClr>
                          <a:schemeClr val="accent2">
                            <a:lumMod val="75000"/>
                          </a:schemeClr>
                        </a:buClr>
                        <a:buFont typeface="Wingdings" panose="05000000000000000000" pitchFamily="2" charset="2"/>
                        <a:buChar char="p"/>
                      </a:pPr>
                      <a:r>
                        <a:rPr lang="zh-TW" altLang="en-US" sz="2000" dirty="0" smtClean="0"/>
                        <a:t>每學期定期對日間部、進修部、在職班視聽</a:t>
                      </a:r>
                      <a:r>
                        <a:rPr lang="en-US" altLang="zh-TW" sz="2000" dirty="0" smtClean="0"/>
                        <a:t>2</a:t>
                      </a:r>
                      <a:r>
                        <a:rPr lang="zh-TW" altLang="en-US" sz="2000" dirty="0" smtClean="0"/>
                        <a:t>和宿網幹部訓練</a:t>
                      </a:r>
                      <a:endParaRPr lang="en-US" altLang="zh-TW" sz="2000" dirty="0" smtClean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7780" marR="17780" marT="0" marB="0" anchor="ctr"/>
                </a:tc>
              </a:tr>
              <a:tr h="487165">
                <a:tc>
                  <a:txBody>
                    <a:bodyPr/>
                    <a:lstStyle/>
                    <a:p>
                      <a:pPr marL="342900" indent="-342900">
                        <a:buClr>
                          <a:schemeClr val="accent2">
                            <a:lumMod val="75000"/>
                          </a:schemeClr>
                        </a:buClr>
                        <a:buFont typeface="Wingdings" panose="05000000000000000000" pitchFamily="2" charset="2"/>
                        <a:buChar char="p"/>
                      </a:pPr>
                      <a:r>
                        <a:rPr lang="zh-TW" altLang="en-US" sz="2000" dirty="0" smtClean="0"/>
                        <a:t>教導學生基本電腦偵錯處理</a:t>
                      </a:r>
                      <a:endParaRPr lang="en-US" altLang="zh-TW" sz="2000" dirty="0" smtClean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7780" marR="17780" marT="0" marB="0" anchor="ctr"/>
                </a:tc>
              </a:tr>
              <a:tr h="487165">
                <a:tc>
                  <a:txBody>
                    <a:bodyPr/>
                    <a:lstStyle/>
                    <a:p>
                      <a:pPr marL="342900" indent="-342900">
                        <a:buClr>
                          <a:schemeClr val="accent2">
                            <a:lumMod val="75000"/>
                          </a:schemeClr>
                        </a:buClr>
                        <a:buFont typeface="Wingdings" panose="05000000000000000000" pitchFamily="2" charset="2"/>
                        <a:buChar char="p"/>
                      </a:pPr>
                      <a:r>
                        <a:rPr kumimoji="0" lang="zh-TW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電子郵件啟用與使用</a:t>
                      </a:r>
                      <a:endParaRPr kumimoji="0" lang="en-US" altLang="zh-TW" sz="2000" kern="1200" dirty="0" smtClean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  <a:tr h="710040">
                <a:tc>
                  <a:txBody>
                    <a:bodyPr/>
                    <a:lstStyle/>
                    <a:p>
                      <a:pPr marL="342900" indent="-342900">
                        <a:buClr>
                          <a:schemeClr val="accent2">
                            <a:lumMod val="75000"/>
                          </a:schemeClr>
                        </a:buClr>
                        <a:buFont typeface="Wingdings" panose="05000000000000000000" pitchFamily="2" charset="2"/>
                        <a:buChar char="p"/>
                      </a:pPr>
                      <a:r>
                        <a:rPr lang="zh-TW" altLang="en-US" sz="2000" dirty="0" smtClean="0"/>
                        <a:t>辦理「保護智慧財產權宣導」，強化教師及行政人員智慧財產權之觀念</a:t>
                      </a:r>
                      <a:endParaRPr lang="en-US" altLang="zh-TW" sz="2000" dirty="0" smtClean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7780" marR="17780" marT="0" marB="0" anchor="ctr"/>
                </a:tc>
              </a:tr>
              <a:tr h="710040">
                <a:tc>
                  <a:txBody>
                    <a:bodyPr/>
                    <a:lstStyle/>
                    <a:p>
                      <a:pPr marL="342900" indent="-342900">
                        <a:buClr>
                          <a:schemeClr val="accent2">
                            <a:lumMod val="75000"/>
                          </a:schemeClr>
                        </a:buClr>
                        <a:buFont typeface="Wingdings" panose="05000000000000000000" pitchFamily="2" charset="2"/>
                        <a:buChar char="p"/>
                      </a:pPr>
                      <a:r>
                        <a:rPr lang="zh-TW" altLang="zh-TW" sz="2000" dirty="0" smtClean="0"/>
                        <a:t>辦理「社交工程的機制與防範之道」，強化教師及行政人員防範</a:t>
                      </a:r>
                      <a:r>
                        <a:rPr lang="en-US" altLang="zh-TW" sz="2000" dirty="0" smtClean="0"/>
                        <a:t> </a:t>
                      </a:r>
                      <a:r>
                        <a:rPr lang="zh-TW" altLang="zh-TW" sz="2000" dirty="0" smtClean="0"/>
                        <a:t>社交工程惡意電子郵件之觀念</a:t>
                      </a:r>
                      <a:endParaRPr lang="zh-TW" altLang="en-US" sz="2000" dirty="0" smtClean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7780" marR="17780" marT="0" marB="0" anchor="ctr"/>
                </a:tc>
              </a:tr>
              <a:tr h="591701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>
                            <a:lumMod val="75000"/>
                          </a:schemeClr>
                        </a:buClr>
                        <a:buSzTx/>
                        <a:buFont typeface="Wingdings" panose="05000000000000000000" pitchFamily="2" charset="2"/>
                        <a:buChar char="p"/>
                        <a:tabLst/>
                        <a:defRPr/>
                      </a:pPr>
                      <a:r>
                        <a:rPr kumimoji="0" lang="zh-TW" alt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每學期各舉辦二梯次「數位多媒體製作工作坊」，對象為本校教師，以強化教師對數位教材之運用</a:t>
                      </a:r>
                      <a:endParaRPr kumimoji="0" lang="zh-TW" altLang="zh-TW" sz="2000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  <p:sp>
        <p:nvSpPr>
          <p:cNvPr id="8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460432" y="6237312"/>
            <a:ext cx="609600" cy="521208"/>
          </a:xfrm>
          <a:prstGeom prst="rect">
            <a:avLst/>
          </a:prstGeom>
        </p:spPr>
        <p:txBody>
          <a:bodyPr>
            <a:normAutofit/>
          </a:bodyPr>
          <a:lstStyle/>
          <a:p>
            <a:fld id="{2BBB5E19-F10A-4C2F-BF6F-11C513378A2E}" type="slidenum">
              <a:rPr lang="en-US" sz="1800" b="0" smtClean="0">
                <a:solidFill>
                  <a:schemeClr val="tx1"/>
                </a:solidFill>
              </a:rPr>
              <a:pPr/>
              <a:t>14</a:t>
            </a:fld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7" name="圓角矩形 6"/>
          <p:cNvSpPr/>
          <p:nvPr/>
        </p:nvSpPr>
        <p:spPr>
          <a:xfrm>
            <a:off x="527962" y="1581600"/>
            <a:ext cx="7544500" cy="65632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dist"/>
            <a:r>
              <a:rPr lang="zh-TW" altLang="en-US" sz="3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電算中心推廣活動及教育訓練</a:t>
            </a:r>
          </a:p>
        </p:txBody>
      </p:sp>
      <p:sp>
        <p:nvSpPr>
          <p:cNvPr id="10" name="標題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1" name="標題 1"/>
          <p:cNvSpPr txBox="1">
            <a:spLocks/>
          </p:cNvSpPr>
          <p:nvPr/>
        </p:nvSpPr>
        <p:spPr>
          <a:xfrm>
            <a:off x="539552" y="260648"/>
            <a:ext cx="7467600" cy="836712"/>
          </a:xfrm>
          <a:prstGeom prst="rect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推廣活動</a:t>
            </a:r>
            <a:r>
              <a:rPr lang="en-US" altLang="zh-TW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電算中心</a:t>
            </a:r>
            <a:endParaRPr kumimoji="0" lang="zh-TW" altLang="en-US" sz="4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457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752394"/>
              </p:ext>
            </p:extLst>
          </p:nvPr>
        </p:nvGraphicFramePr>
        <p:xfrm>
          <a:off x="468313" y="4653136"/>
          <a:ext cx="8136135" cy="144016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960811"/>
                <a:gridCol w="642942"/>
                <a:gridCol w="1143008"/>
                <a:gridCol w="2389374"/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kumimoji="1" lang="zh-TW" altLang="en-US" sz="16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項目</a:t>
                      </a:r>
                      <a:r>
                        <a:rPr kumimoji="1" lang="zh-TW" sz="16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名稱</a:t>
                      </a:r>
                      <a:endParaRPr kumimoji="1" lang="zh-TW" sz="1600" b="1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kumimoji="1" lang="zh-TW" sz="1600" b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數量</a:t>
                      </a: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kumimoji="1" lang="zh-TW" sz="1600" b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金額</a:t>
                      </a: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kumimoji="1" lang="zh-TW" sz="1600" b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備註</a:t>
                      </a:r>
                    </a:p>
                  </a:txBody>
                  <a:tcPr marL="68576" marR="68576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zh-TW" altLang="en-US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校園網路資安防禦系統線</a:t>
                      </a:r>
                      <a:r>
                        <a:rPr kumimoji="0" lang="zh-TW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器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kumimoji="1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</a:t>
                      </a:r>
                      <a:endParaRPr kumimoji="1" lang="zh-TW" sz="16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3,500,000</a:t>
                      </a:r>
                      <a:endParaRPr kumimoji="1" lang="zh-TW" altLang="zh-TW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zh-TW" altLang="en-US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嘉義分部全體師生使用</a:t>
                      </a:r>
                    </a:p>
                  </a:txBody>
                  <a:tcPr marL="68580" marR="68580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zh-TW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個人電腦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34</a:t>
                      </a:r>
                      <a:endParaRPr kumimoji="1" lang="zh-TW" sz="16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838,950</a:t>
                      </a:r>
                      <a:endParaRPr kumimoji="1" lang="zh-TW" altLang="zh-TW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zh-TW" altLang="en-US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嘉義分部全體師生使用</a:t>
                      </a:r>
                    </a:p>
                  </a:txBody>
                  <a:tcPr marL="68580" marR="68580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E</a:t>
                      </a:r>
                      <a:r>
                        <a:rPr kumimoji="0" lang="zh-TW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化雲端管理系統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34</a:t>
                      </a:r>
                      <a:endParaRPr kumimoji="1" lang="zh-TW" sz="16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118,650</a:t>
                      </a:r>
                      <a:endParaRPr kumimoji="1" lang="zh-TW" altLang="zh-TW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zh-TW" altLang="en-US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管理教室電腦設備使用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2BBB5E19-F10A-4C2F-BF6F-11C513378A2E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8" name="Group 9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3897221"/>
              </p:ext>
            </p:extLst>
          </p:nvPr>
        </p:nvGraphicFramePr>
        <p:xfrm>
          <a:off x="467544" y="2342000"/>
          <a:ext cx="8136460" cy="1343664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656184"/>
                <a:gridCol w="1008112"/>
                <a:gridCol w="1151980"/>
                <a:gridCol w="1008260"/>
                <a:gridCol w="1008112"/>
                <a:gridCol w="1152128"/>
                <a:gridCol w="1151684"/>
              </a:tblGrid>
              <a:tr h="313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2075" marR="92075" marT="46038" marB="46038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系統設備</a:t>
                      </a:r>
                      <a:endParaRPr kumimoji="1" lang="zh-TW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網路設備</a:t>
                      </a:r>
                      <a:endParaRPr kumimoji="1" lang="zh-TW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軟體</a:t>
                      </a:r>
                      <a:endParaRPr kumimoji="1" lang="zh-TW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其它週邊</a:t>
                      </a:r>
                      <a:endParaRPr kumimoji="1" lang="zh-TW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維護費用</a:t>
                      </a:r>
                      <a:endParaRPr kumimoji="1" lang="zh-TW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合計</a:t>
                      </a:r>
                      <a:endParaRPr kumimoji="1" lang="zh-TW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/>
                </a:tc>
              </a:tr>
              <a:tr h="31305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整體發展經費</a:t>
                      </a:r>
                      <a:endParaRPr kumimoji="1" lang="zh-TW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0</a:t>
                      </a:r>
                      <a:endParaRPr kumimoji="1" lang="en-US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1,454,250</a:t>
                      </a:r>
                      <a:endParaRPr kumimoji="1" lang="zh-TW" altLang="zh-TW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0</a:t>
                      </a:r>
                      <a:endParaRPr kumimoji="1" lang="zh-TW" altLang="zh-TW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0</a:t>
                      </a:r>
                      <a:endParaRPr kumimoji="1" lang="zh-TW" altLang="zh-TW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0</a:t>
                      </a:r>
                      <a:endParaRPr kumimoji="1" lang="zh-TW" altLang="zh-TW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1,454,250</a:t>
                      </a:r>
                      <a:endParaRPr kumimoji="1" lang="zh-TW" altLang="zh-TW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  <a:tr h="31305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學校自籌經費</a:t>
                      </a:r>
                      <a:endParaRPr kumimoji="1" lang="zh-TW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0</a:t>
                      </a:r>
                      <a:endParaRPr kumimoji="1" lang="en-US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444,150</a:t>
                      </a:r>
                      <a:endParaRPr kumimoji="1" lang="zh-TW" altLang="zh-TW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0</a:t>
                      </a:r>
                      <a:endParaRPr kumimoji="1" lang="zh-TW" altLang="zh-TW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0</a:t>
                      </a:r>
                      <a:endParaRPr kumimoji="1" lang="zh-TW" altLang="zh-TW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436,748</a:t>
                      </a:r>
                      <a:endParaRPr kumimoji="1" lang="zh-TW" altLang="zh-TW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880,898</a:t>
                      </a:r>
                      <a:endParaRPr kumimoji="1" lang="zh-TW" altLang="zh-TW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  <a:tr h="31305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合計</a:t>
                      </a:r>
                      <a:endParaRPr kumimoji="1" lang="zh-TW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0</a:t>
                      </a:r>
                      <a:endParaRPr kumimoji="1" lang="en-US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1,898,400</a:t>
                      </a:r>
                      <a:endParaRPr kumimoji="1" lang="zh-TW" altLang="zh-TW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0</a:t>
                      </a:r>
                      <a:endParaRPr kumimoji="1" lang="zh-TW" altLang="zh-TW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0</a:t>
                      </a:r>
                      <a:endParaRPr kumimoji="1" lang="zh-TW" altLang="zh-TW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436,748</a:t>
                      </a:r>
                      <a:endParaRPr kumimoji="1" lang="zh-TW" altLang="zh-TW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2,335,148</a:t>
                      </a:r>
                      <a:endParaRPr kumimoji="1" lang="zh-TW" altLang="zh-TW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  <p:sp>
        <p:nvSpPr>
          <p:cNvPr id="11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460432" y="6237312"/>
            <a:ext cx="609600" cy="521208"/>
          </a:xfrm>
          <a:prstGeom prst="rect">
            <a:avLst/>
          </a:prstGeom>
        </p:spPr>
        <p:txBody>
          <a:bodyPr>
            <a:normAutofit/>
          </a:bodyPr>
          <a:lstStyle/>
          <a:p>
            <a:fld id="{2BBB5E19-F10A-4C2F-BF6F-11C513378A2E}" type="slidenum">
              <a:rPr lang="en-US" sz="1800" b="0" smtClean="0">
                <a:solidFill>
                  <a:schemeClr val="tx1"/>
                </a:solidFill>
              </a:rPr>
              <a:pPr/>
              <a:t>15</a:t>
            </a:fld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10" name="圓角矩形 9"/>
          <p:cNvSpPr/>
          <p:nvPr/>
        </p:nvSpPr>
        <p:spPr>
          <a:xfrm>
            <a:off x="420192" y="1700808"/>
            <a:ext cx="3643338" cy="504056"/>
          </a:xfrm>
          <a:prstGeom prst="round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dist"/>
            <a:r>
              <a:rPr lang="en-US" altLang="zh-TW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105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學年執行狀況</a:t>
            </a:r>
            <a:endParaRPr lang="zh-TW" altLang="en-US" sz="24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標題 1"/>
          <p:cNvSpPr txBox="1">
            <a:spLocks/>
          </p:cNvSpPr>
          <p:nvPr/>
        </p:nvSpPr>
        <p:spPr>
          <a:xfrm>
            <a:off x="539552" y="260648"/>
            <a:ext cx="7467600" cy="836712"/>
          </a:xfrm>
          <a:prstGeom prst="rect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電算中心經費執行狀況</a:t>
            </a:r>
            <a:endParaRPr kumimoji="0" lang="zh-TW" altLang="en-US" sz="4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2" name="圓角矩形 11"/>
          <p:cNvSpPr/>
          <p:nvPr/>
        </p:nvSpPr>
        <p:spPr>
          <a:xfrm>
            <a:off x="395536" y="3958456"/>
            <a:ext cx="3643338" cy="504056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dist"/>
            <a:r>
              <a:rPr lang="en-US" altLang="zh-TW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106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年專責預算執行</a:t>
            </a:r>
            <a:endParaRPr lang="zh-TW" altLang="en-US" sz="24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7383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323528" y="1772816"/>
            <a:ext cx="7971656" cy="4680520"/>
          </a:xfr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tIns="108000">
            <a:normAutofit lnSpcReduction="10000"/>
          </a:bodyPr>
          <a:lstStyle/>
          <a:p>
            <a:pPr marL="320040" lvl="1" indent="-320040">
              <a:spcBef>
                <a:spcPts val="700"/>
              </a:spcBef>
              <a:buClr>
                <a:srgbClr val="FF0066"/>
              </a:buClr>
              <a:buSzPct val="60000"/>
              <a:buFont typeface="Wingdings"/>
              <a:buChar char=""/>
            </a:pPr>
            <a:r>
              <a:rPr lang="zh-TW" altLang="en-US" sz="2600" b="1" dirty="0" smtClean="0">
                <a:solidFill>
                  <a:srgbClr val="FF0066"/>
                </a:solidFill>
                <a:latin typeface="+mn-ea"/>
              </a:rPr>
              <a:t>更新廣播系統設備</a:t>
            </a:r>
            <a:r>
              <a:rPr lang="zh-TW" altLang="en-US" sz="2400" b="1" dirty="0" smtClean="0">
                <a:solidFill>
                  <a:srgbClr val="FF0066"/>
                </a:solidFill>
                <a:latin typeface="+mn-ea"/>
              </a:rPr>
              <a:t>：</a:t>
            </a:r>
            <a:r>
              <a:rPr lang="en-US" altLang="zh-TW" sz="2400" b="1" dirty="0" smtClean="0">
                <a:solidFill>
                  <a:srgbClr val="FF0066"/>
                </a:solidFill>
                <a:latin typeface="+mn-ea"/>
              </a:rPr>
              <a:t/>
            </a:r>
            <a:br>
              <a:rPr lang="en-US" altLang="zh-TW" sz="2400" b="1" dirty="0" smtClean="0">
                <a:solidFill>
                  <a:srgbClr val="FF0066"/>
                </a:solidFill>
                <a:latin typeface="+mn-ea"/>
              </a:rPr>
            </a:br>
            <a:r>
              <a:rPr lang="zh-TW" altLang="en-US" sz="2200" dirty="0" smtClean="0">
                <a:latin typeface="+mn-ea"/>
              </a:rPr>
              <a:t>採購擴大機，列為</a:t>
            </a:r>
            <a:r>
              <a:rPr lang="en-US" sz="2200" dirty="0" smtClean="0">
                <a:latin typeface="+mn-ea"/>
              </a:rPr>
              <a:t>107</a:t>
            </a:r>
            <a:r>
              <a:rPr lang="zh-TW" altLang="en-US" sz="2200" dirty="0" smtClean="0">
                <a:latin typeface="+mn-ea"/>
              </a:rPr>
              <a:t>年</a:t>
            </a:r>
            <a:r>
              <a:rPr lang="en-US" sz="2200" dirty="0" smtClean="0">
                <a:latin typeface="+mn-ea"/>
              </a:rPr>
              <a:t>B</a:t>
            </a:r>
            <a:r>
              <a:rPr lang="zh-TW" altLang="en-US" sz="2200" dirty="0" smtClean="0">
                <a:latin typeface="+mn-ea"/>
              </a:rPr>
              <a:t>類教補款執行項目，提升圖書館閱讀安全環璄。</a:t>
            </a:r>
            <a:r>
              <a:rPr lang="en-US" altLang="zh-TW" sz="2200" dirty="0" smtClean="0">
                <a:latin typeface="+mn-ea"/>
              </a:rPr>
              <a:t/>
            </a:r>
            <a:br>
              <a:rPr lang="en-US" altLang="zh-TW" sz="2200" dirty="0" smtClean="0">
                <a:latin typeface="+mn-ea"/>
              </a:rPr>
            </a:br>
            <a:endParaRPr lang="en-US" altLang="zh-TW" sz="2200" b="1" dirty="0" smtClean="0">
              <a:solidFill>
                <a:srgbClr val="FF0066"/>
              </a:solidFill>
              <a:latin typeface="+mn-ea"/>
            </a:endParaRPr>
          </a:p>
          <a:p>
            <a:pPr>
              <a:buClr>
                <a:srgbClr val="FF0066"/>
              </a:buClr>
            </a:pPr>
            <a:r>
              <a:rPr lang="en-US" altLang="en-US" sz="2600" b="1" dirty="0" smtClean="0">
                <a:solidFill>
                  <a:srgbClr val="FF0066"/>
                </a:solidFill>
                <a:latin typeface="+mn-ea"/>
              </a:rPr>
              <a:t>VOD</a:t>
            </a:r>
            <a:r>
              <a:rPr lang="zh-TW" altLang="en-US" sz="2600" b="1" dirty="0" smtClean="0">
                <a:solidFill>
                  <a:srgbClr val="FF0066"/>
                </a:solidFill>
                <a:latin typeface="+mn-ea"/>
              </a:rPr>
              <a:t>隨選視訊系統硬體設備：</a:t>
            </a:r>
            <a:r>
              <a:rPr lang="en-US" altLang="zh-TW" sz="2600" b="1" dirty="0" smtClean="0">
                <a:solidFill>
                  <a:srgbClr val="FF0066"/>
                </a:solidFill>
                <a:latin typeface="+mn-ea"/>
              </a:rPr>
              <a:t/>
            </a:r>
            <a:br>
              <a:rPr lang="en-US" altLang="zh-TW" sz="2600" b="1" dirty="0" smtClean="0">
                <a:solidFill>
                  <a:srgbClr val="FF0066"/>
                </a:solidFill>
                <a:latin typeface="+mn-ea"/>
              </a:rPr>
            </a:br>
            <a:r>
              <a:rPr lang="zh-TW" altLang="en-US" sz="2200" dirty="0" smtClean="0">
                <a:latin typeface="+mn-ea"/>
              </a:rPr>
              <a:t>使用迄今已近</a:t>
            </a:r>
            <a:r>
              <a:rPr lang="en-US" sz="2200" dirty="0" smtClean="0">
                <a:latin typeface="+mn-ea"/>
              </a:rPr>
              <a:t>10</a:t>
            </a:r>
            <a:r>
              <a:rPr lang="zh-TW" altLang="en-US" sz="2200" dirty="0" smtClean="0">
                <a:latin typeface="+mn-ea"/>
              </a:rPr>
              <a:t>年，雖簽有維護合約，但有鑑於硬體老化效能漸衰且部份零件停產，為使</a:t>
            </a:r>
            <a:r>
              <a:rPr lang="en-US" sz="2200" dirty="0" smtClean="0">
                <a:latin typeface="+mn-ea"/>
              </a:rPr>
              <a:t>VOD</a:t>
            </a:r>
            <a:r>
              <a:rPr lang="zh-TW" altLang="en-US" sz="2200" dirty="0" smtClean="0">
                <a:latin typeface="+mn-ea"/>
              </a:rPr>
              <a:t>隨選視訊系統服務不中斷，擬於</a:t>
            </a:r>
            <a:r>
              <a:rPr lang="en-US" sz="2200" dirty="0" smtClean="0">
                <a:latin typeface="+mn-ea"/>
              </a:rPr>
              <a:t>107</a:t>
            </a:r>
            <a:r>
              <a:rPr lang="zh-TW" altLang="en-US" sz="2200" dirty="0" smtClean="0">
                <a:latin typeface="+mn-ea"/>
              </a:rPr>
              <a:t>年購置新硬體以提升系統運行效能。</a:t>
            </a:r>
            <a:r>
              <a:rPr lang="en-US" altLang="zh-TW" sz="2200" dirty="0" smtClean="0">
                <a:latin typeface="+mn-ea"/>
              </a:rPr>
              <a:t/>
            </a:r>
            <a:br>
              <a:rPr lang="en-US" altLang="zh-TW" sz="2200" dirty="0" smtClean="0">
                <a:latin typeface="+mn-ea"/>
              </a:rPr>
            </a:br>
            <a:endParaRPr lang="en-US" altLang="zh-TW" sz="2200" b="1" dirty="0" smtClean="0">
              <a:solidFill>
                <a:srgbClr val="FF0066"/>
              </a:solidFill>
              <a:latin typeface="+mn-ea"/>
            </a:endParaRPr>
          </a:p>
          <a:p>
            <a:pPr>
              <a:buClr>
                <a:srgbClr val="FF0066"/>
              </a:buClr>
            </a:pPr>
            <a:r>
              <a:rPr lang="zh-TW" altLang="en-US" sz="2600" b="1" dirty="0" smtClean="0">
                <a:solidFill>
                  <a:srgbClr val="FF0066"/>
                </a:solidFill>
                <a:latin typeface="+mn-ea"/>
              </a:rPr>
              <a:t>分部校史室設立：</a:t>
            </a:r>
            <a:r>
              <a:rPr lang="en-US" altLang="zh-TW" sz="2800" dirty="0" smtClean="0">
                <a:latin typeface="+mn-ea"/>
              </a:rPr>
              <a:t/>
            </a:r>
            <a:br>
              <a:rPr lang="en-US" altLang="zh-TW" sz="2800" dirty="0" smtClean="0">
                <a:latin typeface="+mn-ea"/>
              </a:rPr>
            </a:br>
            <a:r>
              <a:rPr lang="zh-TW" altLang="en-US" sz="2200" dirty="0" smtClean="0">
                <a:latin typeface="+mn-ea"/>
              </a:rPr>
              <a:t>歡慶本校建校</a:t>
            </a:r>
            <a:r>
              <a:rPr lang="en-US" sz="2200" dirty="0" smtClean="0">
                <a:latin typeface="+mn-ea"/>
              </a:rPr>
              <a:t>30</a:t>
            </a:r>
            <a:r>
              <a:rPr lang="zh-TW" altLang="en-US" sz="2200" dirty="0" smtClean="0">
                <a:latin typeface="+mn-ea"/>
              </a:rPr>
              <a:t>週年，將於分部圖書館入口處右方牆面設立校史室專區，輔以多媒體互動設備，回顧校史點滴同時能讓學生的學習與生活結合在一起。</a:t>
            </a:r>
            <a:endParaRPr lang="zh-TW" altLang="en-US" sz="2200" dirty="0">
              <a:latin typeface="+mn-ea"/>
            </a:endParaRPr>
          </a:p>
        </p:txBody>
      </p:sp>
      <p:sp>
        <p:nvSpPr>
          <p:cNvPr id="7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460432" y="6237312"/>
            <a:ext cx="609600" cy="521208"/>
          </a:xfrm>
          <a:prstGeom prst="rect">
            <a:avLst/>
          </a:prstGeom>
        </p:spPr>
        <p:txBody>
          <a:bodyPr>
            <a:normAutofit/>
          </a:bodyPr>
          <a:lstStyle/>
          <a:p>
            <a:fld id="{2BBB5E19-F10A-4C2F-BF6F-11C513378A2E}" type="slidenum">
              <a:rPr lang="en-US" sz="1800" b="0" smtClean="0">
                <a:solidFill>
                  <a:schemeClr val="tx1"/>
                </a:solidFill>
              </a:rPr>
              <a:pPr/>
              <a:t>16</a:t>
            </a:fld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6" name="圓角矩形 5"/>
          <p:cNvSpPr/>
          <p:nvPr/>
        </p:nvSpPr>
        <p:spPr>
          <a:xfrm>
            <a:off x="395536" y="1268760"/>
            <a:ext cx="1584176" cy="504056"/>
          </a:xfrm>
          <a:prstGeom prst="roundRect">
            <a:avLst/>
          </a:prstGeom>
          <a:solidFill>
            <a:srgbClr val="FF7C8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zh-TW" altLang="en-US" sz="2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圖   書   館</a:t>
            </a:r>
          </a:p>
        </p:txBody>
      </p:sp>
      <p:sp>
        <p:nvSpPr>
          <p:cNvPr id="8" name="標題 1"/>
          <p:cNvSpPr txBox="1">
            <a:spLocks/>
          </p:cNvSpPr>
          <p:nvPr/>
        </p:nvSpPr>
        <p:spPr>
          <a:xfrm>
            <a:off x="539552" y="260648"/>
            <a:ext cx="7467600" cy="836712"/>
          </a:xfrm>
          <a:prstGeom prst="rect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近程目標</a:t>
            </a:r>
            <a:r>
              <a:rPr lang="en-US" altLang="zh-TW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圖書館</a:t>
            </a:r>
            <a:endParaRPr kumimoji="0" lang="zh-TW" altLang="en-US" sz="4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891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323528" y="1772816"/>
            <a:ext cx="7971656" cy="4680520"/>
          </a:xfr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zh-TW" sz="2600" b="1" dirty="0">
                <a:solidFill>
                  <a:srgbClr val="0070C0"/>
                </a:solidFill>
                <a:latin typeface="+mn-ea"/>
              </a:rPr>
              <a:t>校園網路資安防禦系統</a:t>
            </a:r>
            <a:r>
              <a:rPr lang="zh-TW" altLang="en-US" sz="2600" b="1" dirty="0" smtClean="0">
                <a:solidFill>
                  <a:srgbClr val="0070C0"/>
                </a:solidFill>
                <a:latin typeface="+mn-ea"/>
              </a:rPr>
              <a:t>：</a:t>
            </a:r>
            <a:r>
              <a:rPr lang="en-US" altLang="zh-TW" sz="2800" dirty="0" smtClean="0">
                <a:latin typeface="+mn-ea"/>
              </a:rPr>
              <a:t/>
            </a:r>
            <a:br>
              <a:rPr lang="en-US" altLang="zh-TW" sz="2800" dirty="0" smtClean="0">
                <a:latin typeface="+mn-ea"/>
              </a:rPr>
            </a:br>
            <a:r>
              <a:rPr lang="zh-TW" altLang="en-US" sz="2200" dirty="0" smtClean="0">
                <a:latin typeface="+mn-ea"/>
              </a:rPr>
              <a:t>建置新一代的網路資安防禦系統，能更安全有效率防範各類資安事件，結合軌跡日誌管理更快速追踪有問題電腦，進而封鎖防止對內校園網路、對外網際網路癱瘓，已於</a:t>
            </a:r>
            <a:r>
              <a:rPr lang="en-US" sz="2200" dirty="0" smtClean="0">
                <a:latin typeface="+mn-ea"/>
              </a:rPr>
              <a:t>6</a:t>
            </a:r>
            <a:r>
              <a:rPr lang="zh-TW" altLang="en-US" sz="2200" dirty="0" smtClean="0">
                <a:latin typeface="+mn-ea"/>
              </a:rPr>
              <a:t>月份開立請購單，正等候採購部通知。</a:t>
            </a:r>
            <a:endParaRPr lang="en-US" altLang="zh-TW" sz="2200" dirty="0" smtClean="0">
              <a:latin typeface="+mn-ea"/>
            </a:endParaRPr>
          </a:p>
          <a:p>
            <a:endParaRPr lang="zh-TW" altLang="zh-TW" sz="2000" dirty="0">
              <a:solidFill>
                <a:srgbClr val="FF0000"/>
              </a:solidFill>
              <a:latin typeface="+mn-ea"/>
            </a:endParaRPr>
          </a:p>
          <a:p>
            <a:r>
              <a:rPr lang="zh-TW" altLang="en-US" sz="2600" b="1" dirty="0" smtClean="0">
                <a:solidFill>
                  <a:srgbClr val="0070C0"/>
                </a:solidFill>
                <a:latin typeface="+mn-ea"/>
              </a:rPr>
              <a:t>數位教材製作：</a:t>
            </a:r>
            <a:r>
              <a:rPr lang="en-US" altLang="zh-TW" sz="2600" b="1" dirty="0" smtClean="0">
                <a:solidFill>
                  <a:srgbClr val="0070C0"/>
                </a:solidFill>
                <a:latin typeface="+mn-ea"/>
              </a:rPr>
              <a:t/>
            </a:r>
            <a:br>
              <a:rPr lang="en-US" altLang="zh-TW" sz="2600" b="1" dirty="0" smtClean="0">
                <a:solidFill>
                  <a:srgbClr val="0070C0"/>
                </a:solidFill>
                <a:latin typeface="+mn-ea"/>
              </a:rPr>
            </a:br>
            <a:r>
              <a:rPr lang="zh-TW" altLang="en-US" sz="2200" dirty="0" smtClean="0">
                <a:latin typeface="+mn-ea"/>
              </a:rPr>
              <a:t>為因應數位化學習時代的來臨，並配合教育部推動「數位學習推動計畫」，藉由自製數位教材，目標為提供學生自學之用，預估將拍攝</a:t>
            </a:r>
            <a:r>
              <a:rPr lang="en-US" sz="2200" dirty="0" smtClean="0">
                <a:latin typeface="+mn-ea"/>
              </a:rPr>
              <a:t>10~15</a:t>
            </a:r>
            <a:r>
              <a:rPr lang="zh-TW" altLang="en-US" sz="2200" dirty="0" smtClean="0">
                <a:latin typeface="+mn-ea"/>
              </a:rPr>
              <a:t>部數位教材影片</a:t>
            </a:r>
            <a:r>
              <a:rPr lang="zh-TW" altLang="zh-TW" sz="2200" dirty="0" smtClean="0">
                <a:latin typeface="+mn-ea"/>
              </a:rPr>
              <a:t>。</a:t>
            </a:r>
            <a:endParaRPr lang="zh-TW" altLang="en-US" sz="2200" dirty="0">
              <a:latin typeface="+mn-ea"/>
            </a:endParaRPr>
          </a:p>
        </p:txBody>
      </p:sp>
      <p:sp>
        <p:nvSpPr>
          <p:cNvPr id="7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460432" y="6237312"/>
            <a:ext cx="609600" cy="521208"/>
          </a:xfrm>
          <a:prstGeom prst="rect">
            <a:avLst/>
          </a:prstGeom>
        </p:spPr>
        <p:txBody>
          <a:bodyPr>
            <a:normAutofit/>
          </a:bodyPr>
          <a:lstStyle/>
          <a:p>
            <a:fld id="{2BBB5E19-F10A-4C2F-BF6F-11C513378A2E}" type="slidenum">
              <a:rPr lang="en-US" sz="1800" b="0" smtClean="0">
                <a:solidFill>
                  <a:schemeClr val="tx1"/>
                </a:solidFill>
              </a:rPr>
              <a:pPr/>
              <a:t>17</a:t>
            </a:fld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6" name="圓角矩形 5"/>
          <p:cNvSpPr/>
          <p:nvPr/>
        </p:nvSpPr>
        <p:spPr>
          <a:xfrm>
            <a:off x="395536" y="1268760"/>
            <a:ext cx="1584176" cy="5040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dist"/>
            <a:r>
              <a:rPr lang="zh-TW" altLang="en-US" sz="2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電算中心</a:t>
            </a:r>
          </a:p>
        </p:txBody>
      </p:sp>
      <p:sp>
        <p:nvSpPr>
          <p:cNvPr id="8" name="標題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0" name="標題 1"/>
          <p:cNvSpPr txBox="1">
            <a:spLocks/>
          </p:cNvSpPr>
          <p:nvPr/>
        </p:nvSpPr>
        <p:spPr>
          <a:xfrm>
            <a:off x="539552" y="260648"/>
            <a:ext cx="7467600" cy="836712"/>
          </a:xfrm>
          <a:prstGeom prst="rect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近程目標</a:t>
            </a:r>
            <a:r>
              <a:rPr lang="en-US" altLang="zh-TW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電算中心</a:t>
            </a:r>
            <a:endParaRPr kumimoji="0" lang="zh-TW" altLang="en-US" sz="4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942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11190" y="2572726"/>
            <a:ext cx="4303950" cy="2070720"/>
          </a:xfrm>
        </p:spPr>
        <p:txBody>
          <a:bodyPr>
            <a:noAutofit/>
          </a:bodyPr>
          <a:lstStyle/>
          <a:p>
            <a:r>
              <a:rPr lang="zh-TW" altLang="en-US" sz="8000" b="1" dirty="0" smtClean="0">
                <a:solidFill>
                  <a:schemeClr val="accent1">
                    <a:lumMod val="50000"/>
                  </a:schemeClr>
                </a:solidFill>
                <a:latin typeface="+mn-ea"/>
                <a:ea typeface="+mn-ea"/>
              </a:rPr>
              <a:t>報告完畢</a:t>
            </a:r>
            <a:r>
              <a:rPr lang="en-US" altLang="zh-TW" sz="8000" b="1" dirty="0" smtClean="0">
                <a:solidFill>
                  <a:schemeClr val="accent1">
                    <a:lumMod val="50000"/>
                  </a:schemeClr>
                </a:solidFill>
                <a:latin typeface="+mn-ea"/>
                <a:ea typeface="+mn-ea"/>
              </a:rPr>
              <a:t/>
            </a:r>
            <a:br>
              <a:rPr lang="en-US" altLang="zh-TW" sz="8000" b="1" dirty="0" smtClean="0">
                <a:solidFill>
                  <a:schemeClr val="accent1">
                    <a:lumMod val="50000"/>
                  </a:schemeClr>
                </a:solidFill>
                <a:latin typeface="+mn-ea"/>
                <a:ea typeface="+mn-ea"/>
              </a:rPr>
            </a:br>
            <a:r>
              <a:rPr lang="zh-TW" altLang="en-US" sz="8000" b="1" dirty="0" smtClean="0">
                <a:solidFill>
                  <a:schemeClr val="accent1">
                    <a:lumMod val="50000"/>
                  </a:schemeClr>
                </a:solidFill>
                <a:latin typeface="+mn-ea"/>
                <a:ea typeface="+mn-ea"/>
              </a:rPr>
              <a:t>敬請指教</a:t>
            </a:r>
            <a:endParaRPr lang="en-US" sz="8000" b="1" dirty="0">
              <a:solidFill>
                <a:schemeClr val="accent1">
                  <a:lumMod val="50000"/>
                </a:schemeClr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457200" y="1795608"/>
            <a:ext cx="7467600" cy="4873752"/>
          </a:xfr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>
              <a:buClr>
                <a:srgbClr val="FF0066"/>
              </a:buClr>
            </a:pPr>
            <a:r>
              <a:rPr lang="en-US" altLang="zh-TW" sz="2400" b="1" dirty="0" smtClean="0">
                <a:solidFill>
                  <a:srgbClr val="FF0066"/>
                </a:solidFill>
                <a:latin typeface="+mn-ea"/>
              </a:rPr>
              <a:t>VOD</a:t>
            </a:r>
            <a:r>
              <a:rPr lang="zh-TW" altLang="en-US" sz="2400" b="1" dirty="0" smtClean="0">
                <a:solidFill>
                  <a:srgbClr val="FF0066"/>
                </a:solidFill>
                <a:latin typeface="+mn-ea"/>
              </a:rPr>
              <a:t>隨選視訊系統融入行動載具教學系統推廣：</a:t>
            </a:r>
            <a:endParaRPr lang="en-US" altLang="zh-TW" sz="2400" b="1" dirty="0" smtClean="0">
              <a:solidFill>
                <a:srgbClr val="FF0066"/>
              </a:solidFill>
              <a:latin typeface="+mn-ea"/>
            </a:endParaRPr>
          </a:p>
          <a:p>
            <a:pPr algn="just">
              <a:buNone/>
            </a:pPr>
            <a:r>
              <a:rPr lang="en-US" altLang="zh-TW" sz="2000" b="1" dirty="0" smtClean="0">
                <a:latin typeface="+mn-ea"/>
              </a:rPr>
              <a:t>	</a:t>
            </a:r>
            <a:r>
              <a:rPr lang="zh-TW" altLang="en-US" sz="2000" b="1" dirty="0" smtClean="0">
                <a:latin typeface="+mn-ea"/>
              </a:rPr>
              <a:t>執行情形</a:t>
            </a:r>
            <a:r>
              <a:rPr lang="zh-TW" altLang="en-US" sz="2000" dirty="0" smtClean="0">
                <a:latin typeface="+mn-ea"/>
              </a:rPr>
              <a:t>：</a:t>
            </a:r>
            <a:r>
              <a:rPr lang="zh-TW" altLang="zh-TW" sz="2000" dirty="0">
                <a:latin typeface="+mn-ea"/>
              </a:rPr>
              <a:t>配合分部教師自製教學影片播放平台需求，於</a:t>
            </a:r>
            <a:r>
              <a:rPr lang="en-US" altLang="zh-TW" sz="2000" dirty="0">
                <a:latin typeface="+mn-ea"/>
              </a:rPr>
              <a:t>VOD</a:t>
            </a:r>
            <a:r>
              <a:rPr lang="zh-TW" altLang="zh-TW" sz="2000" dirty="0">
                <a:latin typeface="+mn-ea"/>
              </a:rPr>
              <a:t>系統平台上提供教師放置自製教學影片空間，提供影片上傳指導服務，已協助護理系、呼照系與通識教育學科教師上傳完成</a:t>
            </a:r>
            <a:r>
              <a:rPr lang="zh-TW" altLang="zh-TW" sz="2000" b="1" dirty="0" smtClean="0">
                <a:latin typeface="+mn-ea"/>
              </a:rPr>
              <a:t>。</a:t>
            </a:r>
            <a:r>
              <a:rPr lang="zh-TW" altLang="zh-TW" sz="2000" dirty="0" smtClean="0">
                <a:latin typeface="+mn-ea"/>
              </a:rPr>
              <a:t> </a:t>
            </a:r>
            <a:endParaRPr lang="en-US" altLang="zh-TW" sz="2000" b="1" dirty="0" smtClean="0">
              <a:latin typeface="+mn-ea"/>
            </a:endParaRPr>
          </a:p>
          <a:p>
            <a:pPr>
              <a:buClr>
                <a:srgbClr val="FF0066"/>
              </a:buClr>
            </a:pPr>
            <a:r>
              <a:rPr lang="zh-TW" altLang="en-US" sz="2400" b="1" dirty="0" smtClean="0">
                <a:solidFill>
                  <a:srgbClr val="FF0066"/>
                </a:solidFill>
                <a:latin typeface="+mn-ea"/>
              </a:rPr>
              <a:t>採購</a:t>
            </a:r>
            <a:r>
              <a:rPr lang="zh-TW" altLang="en-US" sz="2400" b="1" dirty="0" smtClean="0">
                <a:solidFill>
                  <a:srgbClr val="FF0066"/>
                </a:solidFill>
                <a:latin typeface="+mn-ea"/>
              </a:rPr>
              <a:t>更新視聽室電腦設備及電腦雲端管理系統，提升觀賞視聽多媒體環璄：</a:t>
            </a:r>
            <a:endParaRPr lang="en-US" altLang="zh-TW" sz="2400" b="1" dirty="0">
              <a:solidFill>
                <a:srgbClr val="FF0066"/>
              </a:solidFill>
              <a:latin typeface="+mn-ea"/>
            </a:endParaRPr>
          </a:p>
          <a:p>
            <a:pPr algn="just">
              <a:buNone/>
            </a:pPr>
            <a:r>
              <a:rPr lang="zh-TW" altLang="en-US" sz="2000" b="1" dirty="0">
                <a:latin typeface="+mn-ea"/>
              </a:rPr>
              <a:t>     執行情形</a:t>
            </a:r>
            <a:r>
              <a:rPr lang="zh-TW" altLang="en-US" sz="2000" dirty="0" smtClean="0">
                <a:latin typeface="+mn-ea"/>
              </a:rPr>
              <a:t>：</a:t>
            </a:r>
            <a:r>
              <a:rPr lang="zh-TW" altLang="zh-TW" sz="2000" dirty="0">
                <a:latin typeface="+mn-ea"/>
              </a:rPr>
              <a:t>為提升觀賞視聽多媒體學習環境，使館內讀者有更好的學習體驗，已採購個人電腦共</a:t>
            </a:r>
            <a:r>
              <a:rPr lang="en-US" altLang="zh-TW" sz="2000" dirty="0">
                <a:latin typeface="+mn-ea"/>
              </a:rPr>
              <a:t>18</a:t>
            </a:r>
            <a:r>
              <a:rPr lang="zh-TW" altLang="zh-TW" sz="2000" dirty="0">
                <a:latin typeface="+mn-ea"/>
              </a:rPr>
              <a:t>部並配合雲端管理系統管理建置</a:t>
            </a:r>
            <a:r>
              <a:rPr lang="zh-TW" altLang="zh-TW" sz="2000" dirty="0" smtClean="0">
                <a:latin typeface="+mn-ea"/>
              </a:rPr>
              <a:t>完成</a:t>
            </a:r>
            <a:r>
              <a:rPr lang="zh-TW" altLang="en-US" sz="2000" dirty="0"/>
              <a:t>。</a:t>
            </a:r>
            <a:endParaRPr lang="en-US" altLang="zh-TW" sz="2000" dirty="0">
              <a:latin typeface="+mn-ea"/>
            </a:endParaRPr>
          </a:p>
          <a:p>
            <a:pPr>
              <a:buClr>
                <a:srgbClr val="FF0066"/>
              </a:buClr>
            </a:pPr>
            <a:r>
              <a:rPr lang="zh-TW" altLang="en-US" sz="2400" b="1" dirty="0" smtClean="0">
                <a:solidFill>
                  <a:srgbClr val="FF0066"/>
                </a:solidFill>
                <a:latin typeface="+mn-ea"/>
              </a:rPr>
              <a:t>圖書館期刊區空間調整</a:t>
            </a:r>
            <a:r>
              <a:rPr lang="zh-TW" altLang="zh-TW" sz="2400" b="1" dirty="0" smtClean="0">
                <a:solidFill>
                  <a:srgbClr val="FF0066"/>
                </a:solidFill>
                <a:latin typeface="+mn-ea"/>
              </a:rPr>
              <a:t>：</a:t>
            </a:r>
            <a:r>
              <a:rPr lang="en-US" altLang="zh-TW" sz="2000" dirty="0" smtClean="0">
                <a:latin typeface="+mn-ea"/>
              </a:rPr>
              <a:t/>
            </a:r>
            <a:br>
              <a:rPr lang="en-US" altLang="zh-TW" sz="2000" dirty="0" smtClean="0">
                <a:latin typeface="+mn-ea"/>
              </a:rPr>
            </a:br>
            <a:r>
              <a:rPr lang="zh-TW" altLang="en-US" sz="2000" b="1" dirty="0" smtClean="0">
                <a:latin typeface="+mn-ea"/>
              </a:rPr>
              <a:t>執行</a:t>
            </a:r>
            <a:r>
              <a:rPr lang="zh-TW" altLang="en-US" sz="2000" b="1" dirty="0">
                <a:latin typeface="+mn-ea"/>
              </a:rPr>
              <a:t>情形</a:t>
            </a:r>
            <a:r>
              <a:rPr lang="zh-TW" altLang="en-US" sz="2000" b="1" dirty="0" smtClean="0">
                <a:latin typeface="+mn-ea"/>
              </a:rPr>
              <a:t>：</a:t>
            </a:r>
            <a:r>
              <a:rPr lang="zh-TW" altLang="en-US" sz="2000" dirty="0" smtClean="0">
                <a:latin typeface="+mn-ea"/>
              </a:rPr>
              <a:t>圖書館西文期刊合訂本已移至西文書區，中文期刊合訂本區於原位不動，原西文期刊合訂本區書架空間已挪出部分空間因應期刊未來成長量</a:t>
            </a:r>
            <a:r>
              <a:rPr lang="zh-TW" altLang="zh-TW" sz="2000" dirty="0" smtClean="0">
                <a:latin typeface="+mn-ea"/>
              </a:rPr>
              <a:t>。</a:t>
            </a:r>
            <a:endParaRPr 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460432" y="6237312"/>
            <a:ext cx="609600" cy="521208"/>
          </a:xfrm>
          <a:prstGeom prst="rect">
            <a:avLst/>
          </a:prstGeom>
        </p:spPr>
        <p:txBody>
          <a:bodyPr/>
          <a:lstStyle/>
          <a:p>
            <a:fld id="{2BBB5E19-F10A-4C2F-BF6F-11C513378A2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圓角矩形 4"/>
          <p:cNvSpPr/>
          <p:nvPr/>
        </p:nvSpPr>
        <p:spPr>
          <a:xfrm>
            <a:off x="395536" y="1268760"/>
            <a:ext cx="1584176" cy="504056"/>
          </a:xfrm>
          <a:prstGeom prst="roundRect">
            <a:avLst/>
          </a:prstGeom>
          <a:solidFill>
            <a:srgbClr val="FF7C8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zh-TW" altLang="en-US" sz="2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圖   書   館</a:t>
            </a:r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539552" y="260648"/>
            <a:ext cx="7467600" cy="836712"/>
          </a:xfrm>
          <a:prstGeom prst="rect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重大業務</a:t>
            </a:r>
            <a:r>
              <a:rPr kumimoji="0" lang="en-US" altLang="zh-TW" sz="4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-</a:t>
            </a:r>
            <a:r>
              <a:rPr kumimoji="0" lang="zh-TW" altLang="en-US" sz="4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圖書館</a:t>
            </a:r>
            <a:endParaRPr kumimoji="0" lang="zh-TW" altLang="en-US" sz="4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7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462994" y="6229596"/>
            <a:ext cx="609600" cy="52120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800" b="0" dirty="0" smtClean="0">
                <a:solidFill>
                  <a:schemeClr val="tx1"/>
                </a:solidFill>
              </a:rPr>
              <a:t>2</a:t>
            </a:r>
            <a:endParaRPr lang="en-US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30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457200" y="1795608"/>
            <a:ext cx="7467600" cy="4873752"/>
          </a:xfr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zh-TW" altLang="en-US" sz="2400" b="1" dirty="0" smtClean="0">
                <a:solidFill>
                  <a:srgbClr val="0070C0"/>
                </a:solidFill>
                <a:latin typeface="+mn-ea"/>
              </a:rPr>
              <a:t>更換</a:t>
            </a:r>
            <a:r>
              <a:rPr lang="en-US" altLang="zh-TW" sz="2400" b="1" dirty="0" smtClean="0">
                <a:solidFill>
                  <a:srgbClr val="0070C0"/>
                </a:solidFill>
                <a:latin typeface="+mn-ea"/>
              </a:rPr>
              <a:t>2</a:t>
            </a:r>
            <a:r>
              <a:rPr lang="zh-TW" altLang="en-US" sz="2400" b="1" dirty="0" smtClean="0">
                <a:solidFill>
                  <a:srgbClr val="0070C0"/>
                </a:solidFill>
                <a:latin typeface="+mn-ea"/>
              </a:rPr>
              <a:t>台</a:t>
            </a:r>
            <a:r>
              <a:rPr lang="en-US" altLang="zh-TW" sz="2400" b="1" dirty="0" smtClean="0">
                <a:solidFill>
                  <a:srgbClr val="0070C0"/>
                </a:solidFill>
                <a:latin typeface="+mn-ea"/>
              </a:rPr>
              <a:t>ERP </a:t>
            </a:r>
            <a:r>
              <a:rPr lang="zh-TW" altLang="en-US" sz="2400" b="1" dirty="0" smtClean="0">
                <a:solidFill>
                  <a:srgbClr val="0070C0"/>
                </a:solidFill>
                <a:latin typeface="+mn-ea"/>
              </a:rPr>
              <a:t>伺服器</a:t>
            </a:r>
            <a:r>
              <a:rPr lang="zh-TW" altLang="zh-TW" sz="2400" b="1" dirty="0" smtClean="0">
                <a:solidFill>
                  <a:srgbClr val="0070C0"/>
                </a:solidFill>
                <a:latin typeface="+mn-ea"/>
              </a:rPr>
              <a:t>：</a:t>
            </a:r>
            <a:endParaRPr lang="en-US" altLang="zh-TW" sz="2400" b="1" dirty="0" smtClean="0">
              <a:solidFill>
                <a:srgbClr val="0070C0"/>
              </a:solidFill>
              <a:latin typeface="+mn-ea"/>
            </a:endParaRPr>
          </a:p>
          <a:p>
            <a:pPr algn="just">
              <a:buNone/>
            </a:pPr>
            <a:r>
              <a:rPr lang="en-US" altLang="zh-TW" b="1" dirty="0" smtClean="0">
                <a:latin typeface="+mn-ea"/>
              </a:rPr>
              <a:t>	</a:t>
            </a:r>
            <a:r>
              <a:rPr lang="zh-TW" altLang="en-US" sz="2000" b="1" dirty="0" smtClean="0">
                <a:solidFill>
                  <a:schemeClr val="tx1"/>
                </a:solidFill>
                <a:latin typeface="+mn-ea"/>
              </a:rPr>
              <a:t>執行情行</a:t>
            </a:r>
            <a:r>
              <a:rPr lang="zh-TW" altLang="en-US" sz="2000" dirty="0" smtClean="0">
                <a:solidFill>
                  <a:schemeClr val="tx1"/>
                </a:solidFill>
                <a:latin typeface="+mn-ea"/>
              </a:rPr>
              <a:t>：</a:t>
            </a:r>
            <a:r>
              <a:rPr lang="zh-TW" altLang="zh-TW" sz="2000" dirty="0">
                <a:latin typeface="+mn-ea"/>
              </a:rPr>
              <a:t>配合總管理處資訊部</a:t>
            </a:r>
            <a:r>
              <a:rPr lang="en-US" altLang="zh-TW" sz="2000" dirty="0">
                <a:latin typeface="+mn-ea"/>
              </a:rPr>
              <a:t>ERP</a:t>
            </a:r>
            <a:r>
              <a:rPr lang="zh-TW" altLang="zh-TW" sz="2000" dirty="0">
                <a:latin typeface="+mn-ea"/>
              </a:rPr>
              <a:t>伺服器更新計劃，分部更換</a:t>
            </a:r>
            <a:r>
              <a:rPr lang="en-US" altLang="zh-TW" sz="2000" dirty="0">
                <a:latin typeface="+mn-ea"/>
              </a:rPr>
              <a:t>2</a:t>
            </a:r>
            <a:r>
              <a:rPr lang="zh-TW" altLang="zh-TW" sz="2000" dirty="0">
                <a:latin typeface="+mn-ea"/>
              </a:rPr>
              <a:t>台</a:t>
            </a:r>
            <a:r>
              <a:rPr lang="en-US" altLang="zh-TW" sz="2000" dirty="0">
                <a:latin typeface="+mn-ea"/>
              </a:rPr>
              <a:t>ERP</a:t>
            </a:r>
            <a:r>
              <a:rPr lang="zh-TW" altLang="zh-TW" sz="2000" dirty="0">
                <a:latin typeface="+mn-ea"/>
              </a:rPr>
              <a:t>伺服器，除了硬體設備加強外，作業系統也由</a:t>
            </a:r>
            <a:r>
              <a:rPr lang="en-US" altLang="zh-TW" sz="2000" dirty="0">
                <a:latin typeface="+mn-ea"/>
              </a:rPr>
              <a:t>Windows Server 2003</a:t>
            </a:r>
            <a:r>
              <a:rPr lang="zh-TW" altLang="zh-TW" sz="2000" dirty="0">
                <a:latin typeface="+mn-ea"/>
              </a:rPr>
              <a:t>更新至</a:t>
            </a:r>
            <a:r>
              <a:rPr lang="en-US" altLang="zh-TW" sz="2000" dirty="0">
                <a:latin typeface="+mn-ea"/>
              </a:rPr>
              <a:t>Windows Server 2012</a:t>
            </a:r>
            <a:r>
              <a:rPr lang="zh-TW" altLang="zh-TW" sz="2000" dirty="0">
                <a:latin typeface="+mn-ea"/>
              </a:rPr>
              <a:t>，有助於提升整體</a:t>
            </a:r>
            <a:r>
              <a:rPr lang="en-US" altLang="zh-TW" sz="2000" dirty="0">
                <a:latin typeface="+mn-ea"/>
              </a:rPr>
              <a:t>ERP</a:t>
            </a:r>
            <a:r>
              <a:rPr lang="zh-TW" altLang="zh-TW" sz="2000" dirty="0">
                <a:latin typeface="+mn-ea"/>
              </a:rPr>
              <a:t>作業運作效能，新伺服器已上線服務中</a:t>
            </a:r>
            <a:r>
              <a:rPr lang="zh-TW" altLang="en-US" sz="2000" dirty="0" smtClean="0">
                <a:solidFill>
                  <a:schemeClr val="tx1"/>
                </a:solidFill>
                <a:latin typeface="+mn-ea"/>
              </a:rPr>
              <a:t>。</a:t>
            </a:r>
            <a:endParaRPr lang="en-US" altLang="zh-TW" sz="2000" dirty="0" smtClean="0">
              <a:solidFill>
                <a:schemeClr val="tx1"/>
              </a:solidFill>
              <a:latin typeface="+mn-ea"/>
            </a:endParaRPr>
          </a:p>
          <a:p>
            <a:pPr>
              <a:buNone/>
            </a:pPr>
            <a:endParaRPr lang="en-US" altLang="zh-TW" sz="2000" b="1" dirty="0" smtClean="0">
              <a:latin typeface="微軟正黑體" pitchFamily="34" charset="-120"/>
              <a:ea typeface="微軟正黑體" pitchFamily="34" charset="-120"/>
            </a:endParaRPr>
          </a:p>
          <a:p>
            <a:pPr lvl="0"/>
            <a:r>
              <a:rPr lang="en-US" altLang="zh-TW" sz="2400" b="1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E</a:t>
            </a:r>
            <a:r>
              <a:rPr lang="zh-TW" altLang="en-US" sz="2400" b="1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化教室教學用電腦設備汰換更新</a:t>
            </a:r>
            <a:r>
              <a:rPr lang="zh-TW" altLang="zh-TW" sz="2400" b="1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：</a:t>
            </a:r>
            <a:endParaRPr lang="en-US" altLang="zh-TW" sz="2400" b="1" dirty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just">
              <a:buNone/>
            </a:pPr>
            <a:r>
              <a:rPr lang="en-US" altLang="zh-TW" sz="2000" b="1" dirty="0" smtClean="0">
                <a:latin typeface="微軟正黑體" pitchFamily="34" charset="-120"/>
                <a:ea typeface="微軟正黑體" pitchFamily="34" charset="-120"/>
              </a:rPr>
              <a:t>	</a:t>
            </a:r>
            <a:r>
              <a:rPr lang="zh-TW" altLang="en-US" sz="2000" b="1" dirty="0" smtClean="0">
                <a:latin typeface="+mn-ea"/>
              </a:rPr>
              <a:t>執行情行</a:t>
            </a:r>
            <a:r>
              <a:rPr lang="zh-TW" altLang="en-US" sz="2000" dirty="0" smtClean="0">
                <a:latin typeface="+mn-ea"/>
              </a:rPr>
              <a:t>：</a:t>
            </a:r>
            <a:r>
              <a:rPr lang="en-US" altLang="zh-TW" sz="2000" dirty="0">
                <a:latin typeface="+mn-ea"/>
              </a:rPr>
              <a:t>106</a:t>
            </a:r>
            <a:r>
              <a:rPr lang="zh-TW" altLang="zh-TW" sz="2000" dirty="0">
                <a:latin typeface="+mn-ea"/>
              </a:rPr>
              <a:t>學年進行更新汰換</a:t>
            </a:r>
            <a:r>
              <a:rPr lang="en-US" altLang="zh-TW" sz="2000" dirty="0">
                <a:latin typeface="+mn-ea"/>
              </a:rPr>
              <a:t>E</a:t>
            </a:r>
            <a:r>
              <a:rPr lang="zh-TW" altLang="zh-TW" sz="2000" dirty="0">
                <a:latin typeface="+mn-ea"/>
              </a:rPr>
              <a:t>化教室教學用電腦設備，由於原</a:t>
            </a:r>
            <a:r>
              <a:rPr lang="en-US" altLang="zh-TW" sz="2000" dirty="0">
                <a:latin typeface="+mn-ea"/>
              </a:rPr>
              <a:t>E</a:t>
            </a:r>
            <a:r>
              <a:rPr lang="zh-TW" altLang="zh-TW" sz="2000" dirty="0">
                <a:latin typeface="+mn-ea"/>
              </a:rPr>
              <a:t>化教室電腦設備已使用超過</a:t>
            </a:r>
            <a:r>
              <a:rPr lang="en-US" altLang="zh-TW" sz="2000" dirty="0">
                <a:latin typeface="+mn-ea"/>
              </a:rPr>
              <a:t>6</a:t>
            </a:r>
            <a:r>
              <a:rPr lang="zh-TW" altLang="zh-TW" sz="2000" dirty="0">
                <a:latin typeface="+mn-ea"/>
              </a:rPr>
              <a:t>年，部份主機設備已經發生故障造成教學使用上的困擾，於</a:t>
            </a:r>
            <a:r>
              <a:rPr lang="en-US" altLang="zh-TW" sz="2000" dirty="0">
                <a:latin typeface="+mn-ea"/>
              </a:rPr>
              <a:t>106</a:t>
            </a:r>
            <a:r>
              <a:rPr lang="zh-TW" altLang="zh-TW" sz="2000" dirty="0">
                <a:latin typeface="+mn-ea"/>
              </a:rPr>
              <a:t>學年編列於整體經費進行設備更新汰換，提升老師教學之品質及學生學習成效，共計更換</a:t>
            </a:r>
            <a:r>
              <a:rPr lang="en-US" altLang="zh-TW" sz="2000" dirty="0">
                <a:latin typeface="+mn-ea"/>
              </a:rPr>
              <a:t>34</a:t>
            </a:r>
            <a:r>
              <a:rPr lang="zh-TW" altLang="zh-TW" sz="2000" dirty="0">
                <a:latin typeface="+mn-ea"/>
              </a:rPr>
              <a:t>台完成</a:t>
            </a:r>
            <a:r>
              <a:rPr lang="zh-TW" altLang="zh-TW" sz="2000" dirty="0" smtClean="0">
                <a:latin typeface="+mn-ea"/>
              </a:rPr>
              <a:t>。</a:t>
            </a:r>
            <a:endParaRPr lang="en-US" dirty="0">
              <a:latin typeface="+mn-ea"/>
            </a:endParaRPr>
          </a:p>
        </p:txBody>
      </p:sp>
      <p:sp>
        <p:nvSpPr>
          <p:cNvPr id="8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460432" y="6237312"/>
            <a:ext cx="609600" cy="521208"/>
          </a:xfrm>
          <a:prstGeom prst="rect">
            <a:avLst/>
          </a:prstGeom>
        </p:spPr>
        <p:txBody>
          <a:bodyPr>
            <a:normAutofit/>
          </a:bodyPr>
          <a:lstStyle/>
          <a:p>
            <a:fld id="{2BBB5E19-F10A-4C2F-BF6F-11C513378A2E}" type="slidenum">
              <a:rPr lang="en-US" sz="1800" b="0" smtClean="0">
                <a:solidFill>
                  <a:schemeClr val="tx1"/>
                </a:solidFill>
              </a:rPr>
              <a:pPr/>
              <a:t>3</a:t>
            </a:fld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9" name="圓角矩形 8"/>
          <p:cNvSpPr/>
          <p:nvPr/>
        </p:nvSpPr>
        <p:spPr>
          <a:xfrm>
            <a:off x="395536" y="1268760"/>
            <a:ext cx="1584176" cy="5040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dist"/>
            <a:r>
              <a:rPr lang="zh-TW" altLang="en-US" sz="2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電算中心</a:t>
            </a:r>
          </a:p>
        </p:txBody>
      </p:sp>
      <p:sp>
        <p:nvSpPr>
          <p:cNvPr id="10" name="標題 1"/>
          <p:cNvSpPr txBox="1">
            <a:spLocks/>
          </p:cNvSpPr>
          <p:nvPr/>
        </p:nvSpPr>
        <p:spPr>
          <a:xfrm>
            <a:off x="539552" y="260648"/>
            <a:ext cx="7467600" cy="836712"/>
          </a:xfrm>
          <a:prstGeom prst="rect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重大業務</a:t>
            </a:r>
            <a:r>
              <a:rPr lang="en-US" altLang="zh-TW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電算中心</a:t>
            </a:r>
            <a:r>
              <a:rPr lang="en-US" altLang="zh-TW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189229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457200" y="1795608"/>
            <a:ext cx="7467600" cy="4873752"/>
          </a:xfr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lvl="0"/>
            <a:r>
              <a:rPr lang="en-US" altLang="en-US" sz="2600" b="1" dirty="0" smtClean="0">
                <a:solidFill>
                  <a:srgbClr val="0070C0"/>
                </a:solidFill>
                <a:latin typeface="+mn-ea"/>
              </a:rPr>
              <a:t>E</a:t>
            </a:r>
            <a:r>
              <a:rPr lang="zh-TW" altLang="en-US" sz="2600" b="1" dirty="0" smtClean="0">
                <a:solidFill>
                  <a:srgbClr val="0070C0"/>
                </a:solidFill>
                <a:latin typeface="+mn-ea"/>
              </a:rPr>
              <a:t>化教室電腦雲端管理系統</a:t>
            </a:r>
            <a:r>
              <a:rPr lang="zh-TW" altLang="zh-TW" sz="2600" b="1" dirty="0" smtClean="0">
                <a:solidFill>
                  <a:srgbClr val="0070C0"/>
                </a:solidFill>
                <a:latin typeface="+mn-ea"/>
              </a:rPr>
              <a:t>：</a:t>
            </a:r>
            <a:endParaRPr lang="en-US" altLang="zh-TW" sz="2600" b="1" dirty="0">
              <a:solidFill>
                <a:srgbClr val="0070C0"/>
              </a:solidFill>
              <a:latin typeface="+mn-ea"/>
            </a:endParaRPr>
          </a:p>
          <a:p>
            <a:pPr algn="dist">
              <a:buNone/>
            </a:pPr>
            <a:r>
              <a:rPr lang="en-US" altLang="zh-TW" b="1" dirty="0">
                <a:latin typeface="+mn-ea"/>
              </a:rPr>
              <a:t>	</a:t>
            </a:r>
            <a:r>
              <a:rPr lang="zh-TW" altLang="en-US" sz="2200" b="1" dirty="0">
                <a:latin typeface="+mn-ea"/>
              </a:rPr>
              <a:t>執行情行</a:t>
            </a:r>
            <a:r>
              <a:rPr lang="zh-TW" altLang="en-US" sz="2200" b="1" dirty="0" smtClean="0">
                <a:latin typeface="+mn-ea"/>
              </a:rPr>
              <a:t>：</a:t>
            </a:r>
            <a:r>
              <a:rPr lang="en-US" altLang="zh-TW" sz="2200" dirty="0">
                <a:latin typeface="+mn-ea"/>
              </a:rPr>
              <a:t>E</a:t>
            </a:r>
            <a:r>
              <a:rPr lang="zh-TW" altLang="zh-TW" sz="2200" dirty="0">
                <a:latin typeface="+mn-ea"/>
              </a:rPr>
              <a:t>化教室電腦目前皆使用硬體還原卡管理，此還原卡安裝於電腦主機上可以避免主機中毒，但持續更新電腦應用軟體後，會導致電腦運作效能降低與作業系統不穩定，間接影響到學生學習效率以及維護部門作業系統派送時間。而雲端管理系統以遠端開機認證系統管理</a:t>
            </a:r>
            <a:r>
              <a:rPr lang="en-US" altLang="zh-TW" sz="2200" dirty="0">
                <a:latin typeface="+mn-ea"/>
              </a:rPr>
              <a:t>E</a:t>
            </a:r>
            <a:r>
              <a:rPr lang="zh-TW" altLang="zh-TW" sz="2200" dirty="0">
                <a:latin typeface="+mn-ea"/>
              </a:rPr>
              <a:t>化教室電腦，具有集中管理的優越性，能減少軟體佈署時間與遠端排除簡易系統問題，提升教學環境品質，已配合</a:t>
            </a:r>
            <a:r>
              <a:rPr lang="en-US" altLang="zh-TW" sz="2200" dirty="0">
                <a:latin typeface="+mn-ea"/>
              </a:rPr>
              <a:t>E</a:t>
            </a:r>
            <a:r>
              <a:rPr lang="zh-TW" altLang="zh-TW" sz="2200" dirty="0">
                <a:latin typeface="+mn-ea"/>
              </a:rPr>
              <a:t>化教室電腦更新建置完成</a:t>
            </a:r>
            <a:r>
              <a:rPr lang="zh-TW" altLang="en-US" sz="2200" dirty="0" smtClean="0">
                <a:latin typeface="+mn-ea"/>
              </a:rPr>
              <a:t>。</a:t>
            </a:r>
            <a:r>
              <a:rPr lang="zh-TW" altLang="en-US" sz="2200" dirty="0">
                <a:latin typeface="+mn-ea"/>
              </a:rPr>
              <a:t/>
            </a:r>
            <a:br>
              <a:rPr lang="zh-TW" altLang="en-US" sz="2200" dirty="0">
                <a:latin typeface="+mn-ea"/>
              </a:rPr>
            </a:br>
            <a:endParaRPr lang="en-US" dirty="0" smtClean="0">
              <a:latin typeface="+mn-ea"/>
            </a:endParaRPr>
          </a:p>
          <a:p>
            <a:pPr lvl="0"/>
            <a:r>
              <a:rPr lang="zh-TW" altLang="en-US" sz="2600" b="1" dirty="0" smtClean="0">
                <a:solidFill>
                  <a:srgbClr val="0070C0"/>
                </a:solidFill>
                <a:latin typeface="+mn-ea"/>
              </a:rPr>
              <a:t>數位教材影片製作</a:t>
            </a:r>
            <a:r>
              <a:rPr lang="zh-TW" altLang="zh-TW" sz="2600" b="1" dirty="0" smtClean="0">
                <a:solidFill>
                  <a:srgbClr val="0070C0"/>
                </a:solidFill>
                <a:latin typeface="+mn-ea"/>
              </a:rPr>
              <a:t>：</a:t>
            </a:r>
            <a:endParaRPr lang="en-US" altLang="zh-TW" sz="2600" b="1" dirty="0">
              <a:solidFill>
                <a:srgbClr val="0070C0"/>
              </a:solidFill>
              <a:latin typeface="+mn-ea"/>
            </a:endParaRPr>
          </a:p>
          <a:p>
            <a:pPr algn="just">
              <a:buNone/>
            </a:pPr>
            <a:r>
              <a:rPr lang="en-US" altLang="zh-TW" b="1" dirty="0" smtClean="0">
                <a:latin typeface="+mn-ea"/>
              </a:rPr>
              <a:t>	</a:t>
            </a:r>
            <a:r>
              <a:rPr lang="zh-TW" altLang="en-US" sz="2200" b="1" dirty="0" smtClean="0">
                <a:latin typeface="+mn-ea"/>
              </a:rPr>
              <a:t>執行情行</a:t>
            </a:r>
            <a:r>
              <a:rPr lang="zh-TW" altLang="en-US" sz="2200" dirty="0" smtClean="0">
                <a:latin typeface="+mn-ea"/>
              </a:rPr>
              <a:t>：</a:t>
            </a:r>
            <a:r>
              <a:rPr lang="zh-TW" altLang="zh-TW" sz="2200" dirty="0"/>
              <a:t>為發展遠距教學之課程，鼓勵教師投入製作數位化課程教材，推廣網路學習模式，以提升教學成果，開放嘉義分部專任老師申請數位教材製作，</a:t>
            </a:r>
            <a:r>
              <a:rPr lang="en-US" altLang="zh-TW" sz="2200" dirty="0"/>
              <a:t>105</a:t>
            </a:r>
            <a:r>
              <a:rPr lang="zh-TW" altLang="zh-TW" sz="2200" dirty="0"/>
              <a:t>學年度第</a:t>
            </a:r>
            <a:r>
              <a:rPr lang="en-US" altLang="zh-TW" sz="2200" dirty="0"/>
              <a:t>1</a:t>
            </a:r>
            <a:r>
              <a:rPr lang="zh-TW" altLang="zh-TW" sz="2200" dirty="0"/>
              <a:t>學期數位教材製作已完影片，共</a:t>
            </a:r>
            <a:r>
              <a:rPr lang="en-US" altLang="zh-TW" sz="2200" dirty="0"/>
              <a:t>4</a:t>
            </a:r>
            <a:r>
              <a:rPr lang="zh-TW" altLang="zh-TW" sz="2200" dirty="0"/>
              <a:t>部；</a:t>
            </a:r>
            <a:r>
              <a:rPr lang="en-US" altLang="zh-TW" sz="2200" dirty="0"/>
              <a:t>105</a:t>
            </a:r>
            <a:r>
              <a:rPr lang="zh-TW" altLang="zh-TW" sz="2200" dirty="0"/>
              <a:t>學年度第</a:t>
            </a:r>
            <a:r>
              <a:rPr lang="en-US" altLang="zh-TW" sz="2200" dirty="0"/>
              <a:t>2</a:t>
            </a:r>
            <a:r>
              <a:rPr lang="zh-TW" altLang="zh-TW" sz="2200" dirty="0"/>
              <a:t>學期數位教材製作已完影片，共</a:t>
            </a:r>
            <a:r>
              <a:rPr lang="en-US" altLang="zh-TW" sz="2200" dirty="0"/>
              <a:t>4</a:t>
            </a:r>
            <a:r>
              <a:rPr lang="zh-TW" altLang="zh-TW" sz="2200" dirty="0"/>
              <a:t>部。總計</a:t>
            </a:r>
            <a:r>
              <a:rPr lang="en-US" altLang="zh-TW" sz="2200" dirty="0"/>
              <a:t>105</a:t>
            </a:r>
            <a:r>
              <a:rPr lang="zh-TW" altLang="zh-TW" sz="2200" dirty="0"/>
              <a:t>學年度共完成</a:t>
            </a:r>
            <a:r>
              <a:rPr lang="en-US" altLang="zh-TW" sz="2200" dirty="0"/>
              <a:t>8</a:t>
            </a:r>
            <a:r>
              <a:rPr lang="zh-TW" altLang="zh-TW" sz="2200" dirty="0"/>
              <a:t>部數位教材影片</a:t>
            </a:r>
            <a:r>
              <a:rPr lang="zh-TW" altLang="en-US" sz="2200" dirty="0" smtClean="0">
                <a:latin typeface="+mn-ea"/>
              </a:rPr>
              <a:t>。</a:t>
            </a:r>
            <a:endParaRPr lang="en-US" altLang="zh-TW" sz="2200" b="1" dirty="0" smtClean="0">
              <a:solidFill>
                <a:srgbClr val="FF0000"/>
              </a:solidFill>
              <a:latin typeface="+mn-ea"/>
            </a:endParaRPr>
          </a:p>
          <a:p>
            <a:endParaRPr lang="en-US" dirty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8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460432" y="6237312"/>
            <a:ext cx="609600" cy="521208"/>
          </a:xfrm>
          <a:prstGeom prst="rect">
            <a:avLst/>
          </a:prstGeom>
        </p:spPr>
        <p:txBody>
          <a:bodyPr>
            <a:normAutofit/>
          </a:bodyPr>
          <a:lstStyle/>
          <a:p>
            <a:fld id="{2BBB5E19-F10A-4C2F-BF6F-11C513378A2E}" type="slidenum">
              <a:rPr lang="en-US" sz="1800" b="0" smtClean="0">
                <a:solidFill>
                  <a:schemeClr val="tx1"/>
                </a:solidFill>
              </a:rPr>
              <a:pPr/>
              <a:t>4</a:t>
            </a:fld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7" name="圓角矩形 6"/>
          <p:cNvSpPr/>
          <p:nvPr/>
        </p:nvSpPr>
        <p:spPr>
          <a:xfrm>
            <a:off x="395536" y="1268760"/>
            <a:ext cx="1584176" cy="5040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dist"/>
            <a:r>
              <a:rPr lang="zh-TW" altLang="en-US" sz="2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電算中心</a:t>
            </a:r>
          </a:p>
        </p:txBody>
      </p:sp>
      <p:sp>
        <p:nvSpPr>
          <p:cNvPr id="9" name="標題 1"/>
          <p:cNvSpPr txBox="1">
            <a:spLocks/>
          </p:cNvSpPr>
          <p:nvPr/>
        </p:nvSpPr>
        <p:spPr>
          <a:xfrm>
            <a:off x="539552" y="260648"/>
            <a:ext cx="7467600" cy="836712"/>
          </a:xfrm>
          <a:prstGeom prst="rect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重大業務</a:t>
            </a:r>
            <a:r>
              <a:rPr lang="en-US" altLang="zh-TW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電算中心</a:t>
            </a:r>
            <a:r>
              <a:rPr lang="en-US" altLang="zh-TW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229597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460432" y="6237312"/>
            <a:ext cx="609600" cy="521208"/>
          </a:xfrm>
          <a:prstGeom prst="rect">
            <a:avLst/>
          </a:prstGeom>
        </p:spPr>
        <p:txBody>
          <a:bodyPr>
            <a:normAutofit/>
          </a:bodyPr>
          <a:lstStyle/>
          <a:p>
            <a:fld id="{2BBB5E19-F10A-4C2F-BF6F-11C513378A2E}" type="slidenum">
              <a:rPr lang="en-US" sz="1800" b="0" smtClean="0">
                <a:solidFill>
                  <a:schemeClr val="tx1"/>
                </a:solidFill>
              </a:rPr>
              <a:pPr/>
              <a:t>5</a:t>
            </a:fld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12" name="標題 1"/>
          <p:cNvSpPr txBox="1">
            <a:spLocks/>
          </p:cNvSpPr>
          <p:nvPr/>
        </p:nvSpPr>
        <p:spPr>
          <a:xfrm>
            <a:off x="539552" y="260648"/>
            <a:ext cx="7467600" cy="836712"/>
          </a:xfrm>
          <a:prstGeom prst="rect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雲端管理系統說明 </a:t>
            </a:r>
            <a:r>
              <a:rPr lang="en-US" altLang="zh-TW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1/3</a:t>
            </a:r>
            <a:endParaRPr kumimoji="0" lang="zh-TW" altLang="en-US" sz="4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38753" y="1681186"/>
            <a:ext cx="3533775" cy="5105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9" y="1657371"/>
            <a:ext cx="4143375" cy="4772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圓角矩形 13"/>
          <p:cNvSpPr/>
          <p:nvPr/>
        </p:nvSpPr>
        <p:spPr>
          <a:xfrm>
            <a:off x="5429256" y="1214422"/>
            <a:ext cx="2786081" cy="504056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dist"/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還原卡安裝流程</a:t>
            </a:r>
            <a:endParaRPr lang="zh-TW" altLang="en-US" sz="24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圓角矩形 12"/>
          <p:cNvSpPr/>
          <p:nvPr/>
        </p:nvSpPr>
        <p:spPr>
          <a:xfrm>
            <a:off x="571472" y="1214422"/>
            <a:ext cx="3357586" cy="504056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dist"/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雲端管理系統安裝流程</a:t>
            </a:r>
            <a:endParaRPr lang="zh-TW" altLang="en-US" sz="24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2014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圓角矩形 13"/>
          <p:cNvSpPr/>
          <p:nvPr/>
        </p:nvSpPr>
        <p:spPr>
          <a:xfrm>
            <a:off x="5584189" y="1643050"/>
            <a:ext cx="3202653" cy="504056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dist"/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還原卡操作介面</a:t>
            </a:r>
            <a:endParaRPr lang="zh-TW" altLang="en-US" sz="24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460432" y="6237312"/>
            <a:ext cx="609600" cy="521208"/>
          </a:xfrm>
          <a:prstGeom prst="rect">
            <a:avLst/>
          </a:prstGeom>
        </p:spPr>
        <p:txBody>
          <a:bodyPr>
            <a:normAutofit/>
          </a:bodyPr>
          <a:lstStyle/>
          <a:p>
            <a:fld id="{2BBB5E19-F10A-4C2F-BF6F-11C513378A2E}" type="slidenum">
              <a:rPr lang="en-US" sz="1800" b="0" smtClean="0">
                <a:solidFill>
                  <a:schemeClr val="tx1"/>
                </a:solidFill>
              </a:rPr>
              <a:pPr/>
              <a:t>6</a:t>
            </a:fld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12" name="標題 1"/>
          <p:cNvSpPr txBox="1">
            <a:spLocks/>
          </p:cNvSpPr>
          <p:nvPr/>
        </p:nvSpPr>
        <p:spPr>
          <a:xfrm>
            <a:off x="539552" y="260648"/>
            <a:ext cx="7467600" cy="836712"/>
          </a:xfrm>
          <a:prstGeom prst="rect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雲端管理系統說明 </a:t>
            </a:r>
            <a:r>
              <a:rPr lang="en-US" altLang="zh-TW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2/3</a:t>
            </a:r>
            <a:endParaRPr kumimoji="0" lang="zh-TW" altLang="en-US" sz="4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3" name="圓角矩形 12"/>
          <p:cNvSpPr/>
          <p:nvPr/>
        </p:nvSpPr>
        <p:spPr>
          <a:xfrm>
            <a:off x="214282" y="1643050"/>
            <a:ext cx="3714776" cy="504056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dist"/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雲端管理系統操作介面</a:t>
            </a:r>
            <a:endParaRPr lang="zh-TW" altLang="en-US" sz="24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2285992"/>
            <a:ext cx="3454764" cy="35004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2285992"/>
            <a:ext cx="5010150" cy="42576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014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460432" y="6237312"/>
            <a:ext cx="609600" cy="521208"/>
          </a:xfrm>
          <a:prstGeom prst="rect">
            <a:avLst/>
          </a:prstGeom>
        </p:spPr>
        <p:txBody>
          <a:bodyPr>
            <a:normAutofit/>
          </a:bodyPr>
          <a:lstStyle/>
          <a:p>
            <a:fld id="{2BBB5E19-F10A-4C2F-BF6F-11C513378A2E}" type="slidenum">
              <a:rPr lang="en-US" sz="1800" b="0" smtClean="0">
                <a:solidFill>
                  <a:schemeClr val="tx1"/>
                </a:solidFill>
              </a:rPr>
              <a:pPr/>
              <a:t>7</a:t>
            </a:fld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11" name="標題 1"/>
          <p:cNvSpPr txBox="1">
            <a:spLocks/>
          </p:cNvSpPr>
          <p:nvPr/>
        </p:nvSpPr>
        <p:spPr>
          <a:xfrm>
            <a:off x="539552" y="260648"/>
            <a:ext cx="7467600" cy="836712"/>
          </a:xfrm>
          <a:prstGeom prst="rect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雲端管理系統說明 </a:t>
            </a:r>
            <a:r>
              <a:rPr lang="en-US" altLang="zh-TW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3/3</a:t>
            </a:r>
            <a:endParaRPr kumimoji="0" lang="zh-TW" altLang="en-US" sz="4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297127"/>
              </p:ext>
            </p:extLst>
          </p:nvPr>
        </p:nvGraphicFramePr>
        <p:xfrm>
          <a:off x="357158" y="1916832"/>
          <a:ext cx="8247290" cy="464920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40913"/>
                <a:gridCol w="4123646"/>
                <a:gridCol w="2282731"/>
              </a:tblGrid>
              <a:tr h="3522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/>
                        <a:t>項目</a:t>
                      </a:r>
                      <a:endParaRPr lang="zh-TW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53530" marR="535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 smtClean="0"/>
                        <a:t>雲端</a:t>
                      </a:r>
                      <a:r>
                        <a:rPr lang="zh-TW" sz="2400" kern="100" dirty="0"/>
                        <a:t>管理</a:t>
                      </a:r>
                      <a:r>
                        <a:rPr lang="zh-TW" sz="2400" kern="100" dirty="0" smtClean="0"/>
                        <a:t>系統</a:t>
                      </a:r>
                      <a:endParaRPr lang="zh-TW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53530" marR="535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 smtClean="0"/>
                        <a:t>還原卡</a:t>
                      </a:r>
                      <a:endParaRPr lang="zh-TW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53530" marR="53530" marT="0" marB="0" anchor="ctr"/>
                </a:tc>
              </a:tr>
              <a:tr h="6728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zh-TW" sz="1800" b="1" kern="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管理模式</a:t>
                      </a:r>
                    </a:p>
                  </a:txBody>
                  <a:tcPr marL="53530" marR="535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zh-TW" altLang="en-US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主從式架構集中管理</a:t>
                      </a:r>
                      <a:endParaRPr kumimoji="0" lang="en-US" altLang="zh-TW" sz="1800" kern="1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zh-TW" altLang="en-US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友善的</a:t>
                      </a:r>
                      <a:r>
                        <a:rPr kumimoji="0" lang="en-US" sz="1800" kern="100" dirty="0" smtClean="0">
                          <a:solidFill>
                            <a:schemeClr val="dk1"/>
                          </a:solidFill>
                          <a:latin typeface="+mn-ea"/>
                          <a:ea typeface="+mn-ea"/>
                          <a:cs typeface="+mn-cs"/>
                        </a:rPr>
                        <a:t>Windows</a:t>
                      </a:r>
                      <a:r>
                        <a:rPr kumimoji="0" lang="zh-TW" altLang="en-US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圖形化介面</a:t>
                      </a:r>
                      <a:endParaRPr kumimoji="0" lang="zh-TW" sz="1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530" marR="535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zh-TW" altLang="en-US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單機管理</a:t>
                      </a:r>
                      <a:endParaRPr kumimoji="0" lang="en-US" altLang="zh-TW" sz="1800" kern="1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zh-TW" altLang="en-US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基本的選單介面</a:t>
                      </a:r>
                      <a:endParaRPr kumimoji="0" lang="zh-TW" sz="1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530" marR="53530" marT="0" marB="0" anchor="ctr"/>
                </a:tc>
              </a:tr>
              <a:tr h="6728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zh-TW" altLang="en-US" sz="1800" b="1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備援機制</a:t>
                      </a:r>
                      <a:endParaRPr kumimoji="0" lang="zh-TW" sz="1800" b="1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530" marR="535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zh-TW" altLang="en-US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伺服端斷線，用戶端仍可操作</a:t>
                      </a:r>
                      <a:endParaRPr kumimoji="0" lang="zh-TW" sz="1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530" marR="535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zh-TW" altLang="en-US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還原卡故障</a:t>
                      </a:r>
                      <a:endParaRPr kumimoji="0" lang="en-US" altLang="zh-TW" sz="1800" kern="1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zh-TW" altLang="en-US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系統即無法啟動</a:t>
                      </a:r>
                      <a:endParaRPr kumimoji="0" lang="zh-TW" sz="1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530" marR="53530" marT="0" marB="0" anchor="ctr"/>
                </a:tc>
              </a:tr>
              <a:tr h="6728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b="1" kern="100" dirty="0" smtClean="0"/>
                        <a:t>跨</a:t>
                      </a:r>
                      <a:r>
                        <a:rPr lang="zh-TW" sz="1800" b="1" kern="100" dirty="0"/>
                        <a:t>網</a:t>
                      </a:r>
                      <a:r>
                        <a:rPr lang="zh-TW" sz="1800" b="1" kern="100" dirty="0" smtClean="0"/>
                        <a:t>段</a:t>
                      </a:r>
                      <a:r>
                        <a:rPr lang="zh-TW" altLang="en-US" sz="1800" b="1" kern="100" dirty="0" smtClean="0"/>
                        <a:t>服務</a:t>
                      </a:r>
                      <a:endParaRPr lang="zh-TW" sz="18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53530" marR="535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/>
                        <a:t>支援跨網</a:t>
                      </a:r>
                      <a:r>
                        <a:rPr lang="zh-TW" sz="1800" kern="100" dirty="0" smtClean="0"/>
                        <a:t>段</a:t>
                      </a:r>
                      <a:r>
                        <a:rPr lang="zh-TW" altLang="en-US" sz="1800" kern="100" dirty="0" smtClean="0"/>
                        <a:t>服務</a:t>
                      </a:r>
                      <a:endParaRPr lang="en-US" altLang="zh-TW" sz="1800" kern="1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zh-TW" alt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區域網路中所有用戶統一納入管理</a:t>
                      </a:r>
                      <a:endParaRPr lang="zh-TW" sz="1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53530" marR="535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/>
                        <a:t>不支援</a:t>
                      </a:r>
                      <a:endParaRPr lang="zh-TW" sz="1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53530" marR="53530" marT="0" marB="0" anchor="ctr"/>
                </a:tc>
              </a:tr>
              <a:tr h="4189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800" b="1" kern="100" dirty="0" smtClean="0"/>
                        <a:t>派送更新</a:t>
                      </a:r>
                      <a:endParaRPr lang="zh-TW" sz="18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53530" marR="535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/>
                        <a:t>1</a:t>
                      </a:r>
                      <a:r>
                        <a:rPr lang="zh-TW" altLang="en-US" sz="1800" kern="100" dirty="0" smtClean="0"/>
                        <a:t>台更新，設定</a:t>
                      </a:r>
                      <a:r>
                        <a:rPr kumimoji="0" lang="zh-TW" altLang="en-US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分享給所有用戶端</a:t>
                      </a:r>
                      <a:endParaRPr kumimoji="0" lang="en-US" altLang="en-US" sz="1800" kern="1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530" marR="535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/>
                        <a:t>每間教室逐台更新</a:t>
                      </a:r>
                      <a:endParaRPr lang="en-US" altLang="zh-TW" sz="1800" kern="100" dirty="0" smtClean="0"/>
                    </a:p>
                  </a:txBody>
                  <a:tcPr marL="53530" marR="53530" marT="0" marB="0" anchor="ctr"/>
                </a:tc>
              </a:tr>
              <a:tr h="4189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zh-TW" altLang="en-US" sz="1800" b="1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傳送處理時間</a:t>
                      </a:r>
                      <a:endParaRPr kumimoji="0" lang="zh-TW" altLang="zh-TW" sz="1800" b="1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530" marR="535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latin typeface="+mn-lt"/>
                          <a:ea typeface="+mn-ea"/>
                          <a:cs typeface="+mn-cs"/>
                        </a:rPr>
                        <a:t>約</a:t>
                      </a:r>
                      <a:r>
                        <a:rPr lang="en-US" altLang="zh-TW" sz="1800" kern="100" dirty="0" smtClean="0"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en-US" sz="1800" kern="100" dirty="0" smtClean="0">
                          <a:latin typeface="+mn-lt"/>
                          <a:ea typeface="+mn-ea"/>
                          <a:cs typeface="+mn-cs"/>
                        </a:rPr>
                        <a:t>小時內，視映像檔大小而定</a:t>
                      </a:r>
                      <a:endParaRPr lang="zh-TW" sz="1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53530" marR="535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800" kern="100" dirty="0" smtClean="0"/>
                        <a:t>N </a:t>
                      </a:r>
                      <a:r>
                        <a:rPr lang="zh-TW" altLang="en-US" sz="1800" kern="100" dirty="0" smtClean="0"/>
                        <a:t>倍</a:t>
                      </a:r>
                      <a:endParaRPr lang="zh-TW" sz="1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53530" marR="53530" marT="0" marB="0" anchor="ctr"/>
                </a:tc>
              </a:tr>
              <a:tr h="4189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b="1" kern="100" dirty="0"/>
                        <a:t>遠端</a:t>
                      </a:r>
                      <a:r>
                        <a:rPr lang="zh-TW" sz="1800" b="1" kern="100" dirty="0" smtClean="0"/>
                        <a:t>維護控制</a:t>
                      </a:r>
                      <a:endParaRPr lang="zh-TW" sz="18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53530" marR="535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/>
                        <a:t>支援</a:t>
                      </a:r>
                      <a:r>
                        <a:rPr lang="zh-TW" sz="1800" kern="100" dirty="0" smtClean="0"/>
                        <a:t>遠端</a:t>
                      </a:r>
                      <a:r>
                        <a:rPr kumimoji="0" lang="zh-TW" alt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維護電腦功能</a:t>
                      </a:r>
                      <a:endParaRPr lang="zh-TW" sz="1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53530" marR="535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/>
                        <a:t>需至現場處理</a:t>
                      </a:r>
                      <a:endParaRPr lang="zh-TW" sz="18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53530" marR="53530" marT="0" marB="0" anchor="ctr"/>
                </a:tc>
              </a:tr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zh-TW" alt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資安控管設定</a:t>
                      </a:r>
                      <a:endParaRPr lang="zh-TW" sz="1800" b="1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53530" marR="535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/>
                        <a:t>可設定</a:t>
                      </a:r>
                      <a:r>
                        <a:rPr lang="zh-TW" sz="1800" kern="100" dirty="0" smtClean="0"/>
                        <a:t>禁止</a:t>
                      </a:r>
                      <a:r>
                        <a:rPr lang="zh-TW" altLang="en-US" sz="1800" kern="100" dirty="0" smtClean="0"/>
                        <a:t>連線外部</a:t>
                      </a:r>
                      <a:r>
                        <a:rPr lang="zh-TW" sz="1800" kern="100" dirty="0" smtClean="0"/>
                        <a:t>網路</a:t>
                      </a:r>
                      <a:endParaRPr lang="en-US" altLang="zh-TW" sz="1800" kern="1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/>
                        <a:t>禁止使用</a:t>
                      </a:r>
                      <a:r>
                        <a:rPr lang="en-US" sz="1800" kern="100" dirty="0" smtClean="0"/>
                        <a:t>USB</a:t>
                      </a:r>
                      <a:r>
                        <a:rPr lang="zh-TW" sz="1800" kern="100" dirty="0"/>
                        <a:t>儲存</a:t>
                      </a:r>
                      <a:r>
                        <a:rPr lang="zh-TW" sz="1800" kern="100" dirty="0" smtClean="0"/>
                        <a:t>裝置</a:t>
                      </a:r>
                      <a:endParaRPr lang="zh-TW" sz="1800" kern="1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zh-TW" altLang="en-US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禁止共享檔案、光碟機讀取</a:t>
                      </a:r>
                      <a:endParaRPr kumimoji="0" lang="zh-TW" altLang="en-US" sz="1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530" marR="5353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zh-TW" altLang="en-US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不支援</a:t>
                      </a:r>
                      <a:endParaRPr kumimoji="0" lang="zh-TW" sz="1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530" marR="53530" marT="0" marB="0" anchor="ctr"/>
                </a:tc>
              </a:tr>
            </a:tbl>
          </a:graphicData>
        </a:graphic>
      </p:graphicFrame>
      <p:sp>
        <p:nvSpPr>
          <p:cNvPr id="6" name="圓角矩形 5"/>
          <p:cNvSpPr/>
          <p:nvPr/>
        </p:nvSpPr>
        <p:spPr>
          <a:xfrm>
            <a:off x="313648" y="1268760"/>
            <a:ext cx="6706624" cy="504056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dist"/>
            <a:r>
              <a:rPr kumimoji="1" lang="en-US" altLang="zh-TW" sz="24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Times New Roman" pitchFamily="18" charset="0"/>
              </a:rPr>
              <a:t>E</a:t>
            </a:r>
            <a:r>
              <a:rPr kumimoji="1" lang="zh-TW" altLang="en-US" sz="24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Times New Roman" pitchFamily="18" charset="0"/>
              </a:rPr>
              <a:t>化教室</a:t>
            </a:r>
            <a:r>
              <a:rPr kumimoji="1" lang="en-US" altLang="zh-TW" sz="24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Times New Roman" pitchFamily="18" charset="0"/>
              </a:rPr>
              <a:t>-</a:t>
            </a:r>
            <a:r>
              <a:rPr kumimoji="1" lang="zh-TW" altLang="en-US" sz="24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Times New Roman" pitchFamily="18" charset="0"/>
              </a:rPr>
              <a:t>雲端管理系統與還原卡差異比較</a:t>
            </a:r>
            <a:endParaRPr lang="zh-TW" altLang="en-US" sz="23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5359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802737"/>
              </p:ext>
            </p:extLst>
          </p:nvPr>
        </p:nvGraphicFramePr>
        <p:xfrm>
          <a:off x="683568" y="2492898"/>
          <a:ext cx="6840760" cy="380202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420380"/>
                <a:gridCol w="3420380"/>
              </a:tblGrid>
              <a:tr h="633670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200" b="1" dirty="0" smtClean="0">
                          <a:latin typeface="+mn-ea"/>
                          <a:ea typeface="+mn-ea"/>
                          <a:cs typeface="Times New Roman"/>
                        </a:rPr>
                        <a:t>館藏</a:t>
                      </a:r>
                      <a:endParaRPr lang="en-US" sz="2200" b="1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8255" marB="0" anchor="ctr"/>
                </a:tc>
                <a:tc>
                  <a:txBody>
                    <a:bodyPr/>
                    <a:lstStyle/>
                    <a:p>
                      <a:pPr marL="457200" marR="621665"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200" b="1" dirty="0" smtClean="0">
                          <a:latin typeface="+mn-ea"/>
                          <a:ea typeface="+mn-ea"/>
                          <a:cs typeface="Times New Roman"/>
                        </a:rPr>
                        <a:t>數量</a:t>
                      </a:r>
                      <a:endParaRPr lang="en-US" sz="2200" b="1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8255" marB="0" anchor="ctr"/>
                </a:tc>
              </a:tr>
              <a:tr h="633670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2000" b="0" kern="100" dirty="0">
                          <a:latin typeface="+mn-ea"/>
                          <a:ea typeface="+mn-ea"/>
                        </a:rPr>
                        <a:t>中文圖書</a:t>
                      </a:r>
                      <a:r>
                        <a:rPr lang="en-US" sz="2000" b="0" kern="100" dirty="0">
                          <a:latin typeface="+mn-ea"/>
                          <a:ea typeface="+mn-ea"/>
                        </a:rPr>
                        <a:t> (</a:t>
                      </a:r>
                      <a:r>
                        <a:rPr lang="zh-TW" sz="2000" b="0" kern="100" dirty="0">
                          <a:latin typeface="+mn-ea"/>
                          <a:ea typeface="+mn-ea"/>
                        </a:rPr>
                        <a:t>冊</a:t>
                      </a:r>
                      <a:r>
                        <a:rPr lang="en-US" sz="2000" b="0" kern="100" dirty="0">
                          <a:latin typeface="+mn-ea"/>
                          <a:ea typeface="+mn-ea"/>
                        </a:rPr>
                        <a:t>) </a:t>
                      </a:r>
                      <a:endParaRPr lang="en-US" sz="2000" b="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8255" marB="0" anchor="ctr"/>
                </a:tc>
                <a:tc>
                  <a:txBody>
                    <a:bodyPr/>
                    <a:lstStyle/>
                    <a:p>
                      <a:pPr marL="457200" marR="621665"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000" b="0" kern="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61,032 </a:t>
                      </a:r>
                      <a:endParaRPr kumimoji="0" lang="en-US" sz="2000" b="0" kern="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8580" marR="68580" marT="8255" marB="0" anchor="ctr"/>
                </a:tc>
              </a:tr>
              <a:tr h="633670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latin typeface="+mn-ea"/>
                          <a:ea typeface="+mn-ea"/>
                        </a:rPr>
                        <a:t>外文圖書</a:t>
                      </a:r>
                      <a:r>
                        <a:rPr lang="en-US" sz="2000" kern="100" dirty="0">
                          <a:latin typeface="+mn-ea"/>
                          <a:ea typeface="+mn-ea"/>
                        </a:rPr>
                        <a:t> (</a:t>
                      </a:r>
                      <a:r>
                        <a:rPr lang="zh-TW" sz="2000" kern="100" dirty="0">
                          <a:latin typeface="+mn-ea"/>
                          <a:ea typeface="+mn-ea"/>
                        </a:rPr>
                        <a:t>冊</a:t>
                      </a:r>
                      <a:r>
                        <a:rPr lang="en-US" sz="2000" kern="100" dirty="0">
                          <a:latin typeface="+mn-ea"/>
                          <a:ea typeface="+mn-ea"/>
                        </a:rPr>
                        <a:t>) </a:t>
                      </a:r>
                      <a:endParaRPr lang="en-US" sz="2000" b="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8255" marB="0" anchor="ctr"/>
                </a:tc>
                <a:tc>
                  <a:txBody>
                    <a:bodyPr/>
                    <a:lstStyle/>
                    <a:p>
                      <a:pPr marL="457200" marR="621665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000" b="0" kern="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11,219</a:t>
                      </a:r>
                      <a:endParaRPr kumimoji="0" lang="en-US" sz="2000" b="0" kern="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8580" marR="68580" marT="8255" marB="0" anchor="ctr"/>
                </a:tc>
              </a:tr>
              <a:tr h="633670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latin typeface="+mn-ea"/>
                          <a:ea typeface="+mn-ea"/>
                        </a:rPr>
                        <a:t>多媒體資料</a:t>
                      </a:r>
                      <a:r>
                        <a:rPr lang="en-US" sz="2000" kern="100" dirty="0">
                          <a:latin typeface="+mn-ea"/>
                          <a:ea typeface="+mn-ea"/>
                        </a:rPr>
                        <a:t>(</a:t>
                      </a:r>
                      <a:r>
                        <a:rPr lang="zh-TW" sz="2000" kern="100" dirty="0">
                          <a:latin typeface="+mn-ea"/>
                          <a:ea typeface="+mn-ea"/>
                        </a:rPr>
                        <a:t>件</a:t>
                      </a:r>
                      <a:r>
                        <a:rPr lang="en-US" sz="2000" kern="100" dirty="0">
                          <a:latin typeface="+mn-ea"/>
                          <a:ea typeface="+mn-ea"/>
                        </a:rPr>
                        <a:t>) </a:t>
                      </a:r>
                      <a:endParaRPr lang="en-US" sz="2000" b="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8255" marB="0" anchor="ctr"/>
                </a:tc>
                <a:tc>
                  <a:txBody>
                    <a:bodyPr/>
                    <a:lstStyle/>
                    <a:p>
                      <a:pPr marL="457200" marR="621665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000" b="0" kern="1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2,662</a:t>
                      </a:r>
                      <a:endParaRPr kumimoji="0" lang="en-US" sz="2000" b="0" kern="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8580" marR="68580" marT="8255" marB="0" anchor="ctr"/>
                </a:tc>
              </a:tr>
              <a:tr h="633670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latin typeface="+mn-ea"/>
                          <a:ea typeface="+mn-ea"/>
                        </a:rPr>
                        <a:t>中文期刊 </a:t>
                      </a:r>
                      <a:endParaRPr lang="en-US" sz="2000" b="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8255" marB="0" anchor="ctr"/>
                </a:tc>
                <a:tc>
                  <a:txBody>
                    <a:bodyPr/>
                    <a:lstStyle/>
                    <a:p>
                      <a:pPr marL="457200" marR="621665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000" b="0" kern="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76 </a:t>
                      </a:r>
                    </a:p>
                  </a:txBody>
                  <a:tcPr marL="68580" marR="68580" marT="8255" marB="0" anchor="ctr"/>
                </a:tc>
              </a:tr>
              <a:tr h="633670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latin typeface="+mn-ea"/>
                          <a:ea typeface="+mn-ea"/>
                        </a:rPr>
                        <a:t>西文期刊 </a:t>
                      </a:r>
                      <a:endParaRPr lang="en-US" sz="2000" b="0" dirty="0"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8255" marB="0" anchor="ctr"/>
                </a:tc>
                <a:tc>
                  <a:txBody>
                    <a:bodyPr/>
                    <a:lstStyle/>
                    <a:p>
                      <a:pPr marL="457200" marR="621665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000" b="0" kern="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57 </a:t>
                      </a:r>
                    </a:p>
                  </a:txBody>
                  <a:tcPr marL="68580" marR="68580" marT="8255" marB="0" anchor="ctr"/>
                </a:tc>
              </a:tr>
            </a:tbl>
          </a:graphicData>
        </a:graphic>
      </p:graphicFrame>
      <p:sp>
        <p:nvSpPr>
          <p:cNvPr id="8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460432" y="6237312"/>
            <a:ext cx="609600" cy="521208"/>
          </a:xfrm>
          <a:prstGeom prst="rect">
            <a:avLst/>
          </a:prstGeom>
        </p:spPr>
        <p:txBody>
          <a:bodyPr>
            <a:normAutofit/>
          </a:bodyPr>
          <a:lstStyle/>
          <a:p>
            <a:fld id="{2BBB5E19-F10A-4C2F-BF6F-11C513378A2E}" type="slidenum">
              <a:rPr lang="en-US" sz="1800" b="0" smtClean="0">
                <a:solidFill>
                  <a:schemeClr val="tx1"/>
                </a:solidFill>
              </a:rPr>
              <a:pPr/>
              <a:t>8</a:t>
            </a:fld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7" name="圓角矩形 6"/>
          <p:cNvSpPr/>
          <p:nvPr/>
        </p:nvSpPr>
        <p:spPr>
          <a:xfrm>
            <a:off x="527962" y="1628800"/>
            <a:ext cx="4214810" cy="504056"/>
          </a:xfrm>
          <a:prstGeom prst="roundRect">
            <a:avLst/>
          </a:prstGeom>
          <a:solidFill>
            <a:srgbClr val="FF7C8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dist"/>
            <a:r>
              <a:rPr lang="zh-TW" altLang="en-US" sz="2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總館藏量</a:t>
            </a:r>
            <a:r>
              <a:rPr lang="en-US" altLang="zh-TW" sz="2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2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至</a:t>
            </a:r>
            <a:r>
              <a:rPr lang="en-US" altLang="zh-TW" sz="2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106</a:t>
            </a:r>
            <a:r>
              <a:rPr lang="zh-TW" altLang="en-US" sz="2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年</a:t>
            </a:r>
            <a:r>
              <a:rPr lang="en-US" altLang="zh-TW" sz="2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9</a:t>
            </a:r>
            <a:r>
              <a:rPr lang="zh-TW" altLang="en-US" sz="2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月止</a:t>
            </a:r>
            <a:r>
              <a:rPr lang="en-US" altLang="zh-TW" sz="2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)</a:t>
            </a:r>
          </a:p>
        </p:txBody>
      </p:sp>
      <p:sp>
        <p:nvSpPr>
          <p:cNvPr id="11" name="標題 1"/>
          <p:cNvSpPr txBox="1">
            <a:spLocks/>
          </p:cNvSpPr>
          <p:nvPr/>
        </p:nvSpPr>
        <p:spPr>
          <a:xfrm>
            <a:off x="539552" y="260648"/>
            <a:ext cx="7467600" cy="836712"/>
          </a:xfrm>
          <a:prstGeom prst="rect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圖書館館藏現況</a:t>
            </a:r>
            <a:endParaRPr kumimoji="0" lang="zh-TW" altLang="en-US" sz="4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807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3077832"/>
              </p:ext>
            </p:extLst>
          </p:nvPr>
        </p:nvGraphicFramePr>
        <p:xfrm>
          <a:off x="539552" y="2464880"/>
          <a:ext cx="7763493" cy="377243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044846"/>
                <a:gridCol w="1239549"/>
                <a:gridCol w="1239549"/>
                <a:gridCol w="1239549"/>
              </a:tblGrid>
              <a:tr h="4715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TW" altLang="en-US" sz="2000" b="1" kern="100" dirty="0" smtClean="0">
                        <a:solidFill>
                          <a:schemeClr val="dk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2134" marR="62134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2200" kern="1200" dirty="0" smtClean="0">
                          <a:latin typeface="+mn-ea"/>
                          <a:ea typeface="+mn-ea"/>
                        </a:rPr>
                        <a:t>103</a:t>
                      </a:r>
                      <a:endParaRPr kumimoji="0" lang="zh-TW" sz="2200" b="1" kern="1200" dirty="0" smtClean="0">
                        <a:solidFill>
                          <a:schemeClr val="dk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22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104</a:t>
                      </a:r>
                      <a:endParaRPr kumimoji="0" lang="zh-TW" altLang="zh-TW" sz="2200" b="1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22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105</a:t>
                      </a:r>
                      <a:endParaRPr kumimoji="0" lang="zh-TW" altLang="en-US" sz="2200" b="1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471554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zh-TW" altLang="en-US" sz="2000" kern="100" dirty="0" smtClean="0">
                          <a:latin typeface="+mn-ea"/>
                          <a:ea typeface="+mn-ea"/>
                        </a:rPr>
                        <a:t>資料庫點閱人次總量 </a:t>
                      </a:r>
                      <a:endParaRPr kumimoji="0" lang="zh-TW" altLang="en-US" sz="2000" b="1" kern="100" dirty="0">
                        <a:solidFill>
                          <a:schemeClr val="dk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2134" marR="62134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1800" kern="1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567,740</a:t>
                      </a:r>
                      <a:endParaRPr kumimoji="0" lang="zh-TW" sz="1800" b="0" kern="1200" dirty="0" smtClean="0">
                        <a:solidFill>
                          <a:schemeClr val="dk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zh-TW" sz="1800" kern="1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700,933</a:t>
                      </a:r>
                      <a:endParaRPr kumimoji="0" lang="zh-TW" altLang="en-US" sz="1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819,751</a:t>
                      </a:r>
                      <a:endParaRPr kumimoji="0" lang="zh-TW" altLang="en-US" sz="1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471554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000" kern="100" dirty="0" smtClean="0">
                          <a:latin typeface="+mn-ea"/>
                          <a:ea typeface="+mn-ea"/>
                        </a:rPr>
                        <a:t>VOD</a:t>
                      </a:r>
                      <a:r>
                        <a:rPr kumimoji="0" lang="zh-TW" altLang="en-US" sz="2000" kern="100" dirty="0" smtClean="0">
                          <a:latin typeface="+mn-ea"/>
                          <a:ea typeface="+mn-ea"/>
                        </a:rPr>
                        <a:t>點閱人次總量</a:t>
                      </a:r>
                      <a:endParaRPr kumimoji="0" lang="zh-TW" sz="2000" b="1" kern="100" dirty="0">
                        <a:solidFill>
                          <a:schemeClr val="dk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2134" marR="62134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16,834</a:t>
                      </a:r>
                      <a:endParaRPr kumimoji="0" lang="zh-TW" sz="1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16,108</a:t>
                      </a:r>
                      <a:endParaRPr kumimoji="0" lang="zh-TW" sz="1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11,218</a:t>
                      </a:r>
                      <a:endParaRPr kumimoji="0" lang="zh-TW" altLang="en-US" sz="1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471554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zh-TW" altLang="en-US" sz="2000" kern="100" dirty="0" smtClean="0">
                          <a:latin typeface="+mn-ea"/>
                          <a:ea typeface="+mn-ea"/>
                        </a:rPr>
                        <a:t>圖書暨多媒體借閱量</a:t>
                      </a:r>
                      <a:endParaRPr kumimoji="0" lang="zh-TW" sz="2000" b="1" kern="100" dirty="0">
                        <a:solidFill>
                          <a:schemeClr val="dk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2134" marR="62134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18,452</a:t>
                      </a:r>
                      <a:endParaRPr kumimoji="0" lang="zh-TW" sz="1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17,160</a:t>
                      </a:r>
                      <a:endParaRPr kumimoji="0" lang="zh-TW" sz="1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13,659</a:t>
                      </a:r>
                      <a:endParaRPr kumimoji="0" lang="zh-TW" altLang="en-US" sz="1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471554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zh-TW" altLang="en-US" sz="2000" kern="100" dirty="0" smtClean="0">
                          <a:latin typeface="+mn-ea"/>
                          <a:ea typeface="+mn-ea"/>
                        </a:rPr>
                        <a:t>進館人次</a:t>
                      </a:r>
                      <a:endParaRPr kumimoji="0" lang="zh-TW" sz="2000" b="1" kern="100" dirty="0">
                        <a:solidFill>
                          <a:schemeClr val="dk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2134" marR="62134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42,571</a:t>
                      </a:r>
                      <a:endParaRPr kumimoji="0" lang="zh-TW" sz="1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38,071</a:t>
                      </a:r>
                      <a:endParaRPr kumimoji="0" lang="zh-TW" sz="1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31,059</a:t>
                      </a:r>
                      <a:endParaRPr kumimoji="0" lang="zh-TW" altLang="en-US" sz="1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471554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zh-TW" altLang="en-US" sz="2000" kern="100" dirty="0" smtClean="0">
                          <a:latin typeface="+mn-ea"/>
                          <a:ea typeface="+mn-ea"/>
                        </a:rPr>
                        <a:t>館際合作</a:t>
                      </a:r>
                      <a:endParaRPr kumimoji="0" lang="zh-TW" sz="2000" b="1" kern="100" dirty="0">
                        <a:solidFill>
                          <a:schemeClr val="dk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2134" marR="62134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39</a:t>
                      </a:r>
                      <a:endParaRPr kumimoji="0" lang="zh-TW" sz="1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27</a:t>
                      </a:r>
                      <a:endParaRPr kumimoji="0" lang="zh-TW" sz="1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40</a:t>
                      </a:r>
                      <a:endParaRPr kumimoji="0" lang="zh-TW" altLang="en-US" sz="1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471554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zh-TW" altLang="en-US" sz="2000" kern="100" dirty="0" smtClean="0">
                          <a:latin typeface="+mn-ea"/>
                          <a:ea typeface="+mn-ea"/>
                        </a:rPr>
                        <a:t>林口、嘉義兩館互借</a:t>
                      </a:r>
                      <a:endParaRPr kumimoji="0" lang="zh-TW" altLang="en-US" sz="2000" b="1" kern="100" dirty="0">
                        <a:solidFill>
                          <a:schemeClr val="dk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2134" marR="62134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1800" kern="1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2,179</a:t>
                      </a:r>
                      <a:endParaRPr kumimoji="0" lang="zh-TW" sz="1800" kern="12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1800" kern="12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2,213</a:t>
                      </a:r>
                      <a:endParaRPr kumimoji="0" lang="zh-TW" altLang="en-US" sz="1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1,474</a:t>
                      </a:r>
                      <a:endParaRPr kumimoji="0" lang="zh-TW" altLang="en-US" sz="1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471554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zh-TW" altLang="en-US" sz="2000" kern="100" dirty="0" smtClean="0">
                          <a:latin typeface="+mn-ea"/>
                          <a:ea typeface="+mn-ea"/>
                        </a:rPr>
                        <a:t>分部、長庚紀念醫院嘉義分院互借</a:t>
                      </a:r>
                      <a:endParaRPr kumimoji="0" lang="zh-TW" altLang="en-US" sz="2000" b="1" kern="100" dirty="0">
                        <a:solidFill>
                          <a:schemeClr val="dk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2134" marR="62134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140</a:t>
                      </a:r>
                      <a:endParaRPr kumimoji="0" lang="zh-TW" sz="1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178</a:t>
                      </a:r>
                      <a:endParaRPr kumimoji="0" lang="zh-TW" sz="1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270" algn="ctr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124</a:t>
                      </a:r>
                      <a:endParaRPr kumimoji="0" lang="zh-TW" altLang="en-US" sz="1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cxnSp>
        <p:nvCxnSpPr>
          <p:cNvPr id="8" name="直線接點 7"/>
          <p:cNvCxnSpPr/>
          <p:nvPr/>
        </p:nvCxnSpPr>
        <p:spPr>
          <a:xfrm>
            <a:off x="539552" y="2482010"/>
            <a:ext cx="4032448" cy="43204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字方塊 8"/>
          <p:cNvSpPr txBox="1"/>
          <p:nvPr/>
        </p:nvSpPr>
        <p:spPr>
          <a:xfrm>
            <a:off x="3746004" y="2480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學年度</a:t>
            </a:r>
            <a:endParaRPr lang="zh-TW" altLang="en-US" b="1" kern="100" dirty="0">
              <a:solidFill>
                <a:schemeClr val="dk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488752" y="257682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kern="100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項目別</a:t>
            </a:r>
            <a:endParaRPr lang="zh-TW" altLang="en-US" b="1" kern="100" dirty="0">
              <a:solidFill>
                <a:schemeClr val="dk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460432" y="6237312"/>
            <a:ext cx="609600" cy="521208"/>
          </a:xfrm>
          <a:prstGeom prst="rect">
            <a:avLst/>
          </a:prstGeom>
        </p:spPr>
        <p:txBody>
          <a:bodyPr>
            <a:normAutofit/>
          </a:bodyPr>
          <a:lstStyle/>
          <a:p>
            <a:fld id="{2BBB5E19-F10A-4C2F-BF6F-11C513378A2E}" type="slidenum">
              <a:rPr lang="en-US" sz="1800" b="0" smtClean="0">
                <a:solidFill>
                  <a:schemeClr val="tx1"/>
                </a:solidFill>
              </a:rPr>
              <a:pPr/>
              <a:t>9</a:t>
            </a:fld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11" name="圓角矩形 10"/>
          <p:cNvSpPr/>
          <p:nvPr/>
        </p:nvSpPr>
        <p:spPr>
          <a:xfrm>
            <a:off x="527962" y="1628800"/>
            <a:ext cx="4214810" cy="504056"/>
          </a:xfrm>
          <a:prstGeom prst="roundRect">
            <a:avLst/>
          </a:prstGeom>
          <a:solidFill>
            <a:srgbClr val="FF7C8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dist"/>
            <a:r>
              <a:rPr lang="zh-TW" altLang="en-US" sz="2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各項借閱、使用統計</a:t>
            </a:r>
          </a:p>
        </p:txBody>
      </p:sp>
      <p:sp>
        <p:nvSpPr>
          <p:cNvPr id="14" name="標題 1"/>
          <p:cNvSpPr txBox="1">
            <a:spLocks/>
          </p:cNvSpPr>
          <p:nvPr/>
        </p:nvSpPr>
        <p:spPr>
          <a:xfrm>
            <a:off x="539552" y="260648"/>
            <a:ext cx="7467600" cy="836712"/>
          </a:xfrm>
          <a:prstGeom prst="rect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zh-TW" altLang="en-US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圖書館讀者服務現況</a:t>
            </a:r>
            <a:r>
              <a:rPr lang="en-US" altLang="zh-TW" sz="4000" b="1" cap="small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1/2</a:t>
            </a:r>
            <a:endParaRPr kumimoji="0" lang="zh-TW" altLang="en-US" sz="40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164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庸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中庸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中庸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1372</TotalTime>
  <Words>886</Words>
  <Application>Microsoft Office PowerPoint</Application>
  <PresentationFormat>如螢幕大小 (4:3)</PresentationFormat>
  <Paragraphs>284</Paragraphs>
  <Slides>18</Slides>
  <Notes>4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18</vt:i4>
      </vt:variant>
    </vt:vector>
  </HeadingPairs>
  <TitlesOfParts>
    <vt:vector size="19" baseType="lpstr">
      <vt:lpstr>中庸</vt:lpstr>
      <vt:lpstr>106學年度 圖書資訊發展諮議委員會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報告完畢 敬請指教</vt:lpstr>
    </vt:vector>
  </TitlesOfParts>
  <Company>cgit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VOD隨選視訊系統導入行動載具說明</dc:title>
  <dc:creator>a</dc:creator>
  <cp:lastModifiedBy>user</cp:lastModifiedBy>
  <cp:revision>383</cp:revision>
  <dcterms:created xsi:type="dcterms:W3CDTF">2015-10-15T08:57:10Z</dcterms:created>
  <dcterms:modified xsi:type="dcterms:W3CDTF">2017-10-23T03:27:39Z</dcterms:modified>
</cp:coreProperties>
</file>