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01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78" r:id="rId4"/>
    <p:sldId id="279" r:id="rId5"/>
    <p:sldId id="273" r:id="rId6"/>
    <p:sldId id="276" r:id="rId7"/>
    <p:sldId id="270" r:id="rId8"/>
    <p:sldId id="280" r:id="rId9"/>
    <p:sldId id="272" r:id="rId10"/>
    <p:sldId id="281" r:id="rId11"/>
    <p:sldId id="267" r:id="rId12"/>
    <p:sldId id="268" r:id="rId13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0000FF"/>
    <a:srgbClr val="0066FF"/>
    <a:srgbClr val="FFD9CE"/>
    <a:srgbClr val="FF0066"/>
    <a:srgbClr val="FF3399"/>
    <a:srgbClr val="FFCCCC"/>
    <a:srgbClr val="FFCC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80" autoAdjust="0"/>
    <p:restoredTop sz="94584" autoAdjust="0"/>
  </p:normalViewPr>
  <p:slideViewPr>
    <p:cSldViewPr>
      <p:cViewPr>
        <p:scale>
          <a:sx n="70" d="100"/>
          <a:sy n="70" d="100"/>
        </p:scale>
        <p:origin x="-1666" y="-35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36C192-F617-4196-87F0-3B5F1DE30B24}" type="datetimeFigureOut">
              <a:rPr lang="zh-TW" altLang="en-US" smtClean="0"/>
              <a:t>2017/10/24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F85E9-E526-4B6A-80C9-80EC8713385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2507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135" cy="496253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49955" y="0"/>
            <a:ext cx="2946135" cy="496253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r">
              <a:defRPr sz="1200"/>
            </a:lvl1pPr>
          </a:lstStyle>
          <a:p>
            <a:fld id="{A06C8218-F4FB-4C6E-B271-1CD9459ECCAA}" type="datetimeFigureOut">
              <a:rPr lang="zh-TW" altLang="en-US" smtClean="0"/>
              <a:t>2017/10/24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1" tIns="45661" rIns="91321" bIns="45661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244" y="4715192"/>
            <a:ext cx="5437188" cy="4466274"/>
          </a:xfrm>
          <a:prstGeom prst="rect">
            <a:avLst/>
          </a:prstGeom>
        </p:spPr>
        <p:txBody>
          <a:bodyPr vert="horz" lIns="91321" tIns="45661" rIns="91321" bIns="45661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800"/>
            <a:ext cx="2946135" cy="496252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49955" y="9428800"/>
            <a:ext cx="2946135" cy="496252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r">
              <a:defRPr sz="1200"/>
            </a:lvl1pPr>
          </a:lstStyle>
          <a:p>
            <a:fld id="{2EEE3CF5-ABD3-4D9A-B2A4-A562AE8EA24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14779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圓角矩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34EF9-35AF-4CC6-9F50-EBEC310FAAAC}" type="datetimeFigureOut">
              <a:rPr lang="zh-TW" altLang="en-US" smtClean="0"/>
              <a:t>2017/10/24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2CF0D9F-64C5-454F-BA07-C730BF442E6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34EF9-35AF-4CC6-9F50-EBEC310FAAAC}" type="datetimeFigureOut">
              <a:rPr lang="zh-TW" altLang="en-US" smtClean="0"/>
              <a:t>2017/10/24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0D9F-64C5-454F-BA07-C730BF442E6A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34EF9-35AF-4CC6-9F50-EBEC310FAAAC}" type="datetimeFigureOut">
              <a:rPr lang="zh-TW" altLang="en-US" smtClean="0"/>
              <a:t>2017/10/24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0D9F-64C5-454F-BA07-C730BF442E6A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25BC31-F756-4079-91F8-0A671DBE3D32}" type="datetimeFigureOut">
              <a:rPr lang="zh-TW" altLang="en-US" smtClean="0"/>
              <a:pPr>
                <a:defRPr/>
              </a:pPr>
              <a:t>2017/10/24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F925A6-1C3E-4D71-9E4C-7DFD23228F04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729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34EF9-35AF-4CC6-9F50-EBEC310FAAAC}" type="datetimeFigureOut">
              <a:rPr lang="zh-TW" altLang="en-US" smtClean="0"/>
              <a:t>2017/10/24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0D9F-64C5-454F-BA07-C730BF442E6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圓角矩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34EF9-35AF-4CC6-9F50-EBEC310FAAAC}" type="datetimeFigureOut">
              <a:rPr lang="zh-TW" altLang="en-US" smtClean="0"/>
              <a:t>2017/10/24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2CF0D9F-64C5-454F-BA07-C730BF442E6A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34EF9-35AF-4CC6-9F50-EBEC310FAAAC}" type="datetimeFigureOut">
              <a:rPr lang="zh-TW" altLang="en-US" smtClean="0"/>
              <a:t>2017/10/24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0D9F-64C5-454F-BA07-C730BF442E6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34EF9-35AF-4CC6-9F50-EBEC310FAAAC}" type="datetimeFigureOut">
              <a:rPr lang="zh-TW" altLang="en-US" smtClean="0"/>
              <a:t>2017/10/24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0D9F-64C5-454F-BA07-C730BF442E6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34EF9-35AF-4CC6-9F50-EBEC310FAAAC}" type="datetimeFigureOut">
              <a:rPr lang="zh-TW" altLang="en-US" smtClean="0"/>
              <a:t>2017/10/24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0D9F-64C5-454F-BA07-C730BF442E6A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34EF9-35AF-4CC6-9F50-EBEC310FAAAC}" type="datetimeFigureOut">
              <a:rPr lang="zh-TW" altLang="en-US" smtClean="0"/>
              <a:t>2017/10/24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0D9F-64C5-454F-BA07-C730BF442E6A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圓角矩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34EF9-35AF-4CC6-9F50-EBEC310FAAAC}" type="datetimeFigureOut">
              <a:rPr lang="zh-TW" altLang="en-US" smtClean="0"/>
              <a:t>2017/10/24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0D9F-64C5-454F-BA07-C730BF442E6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34EF9-35AF-4CC6-9F50-EBEC310FAAAC}" type="datetimeFigureOut">
              <a:rPr lang="zh-TW" altLang="en-US" smtClean="0"/>
              <a:t>2017/10/24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2CF0D9F-64C5-454F-BA07-C730BF442E6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圓角矩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A25BC31-F756-4079-91F8-0A671DBE3D32}" type="datetimeFigureOut">
              <a:rPr lang="zh-TW" altLang="en-US" smtClean="0"/>
              <a:pPr>
                <a:defRPr/>
              </a:pPr>
              <a:t>2017/10/24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FEF925A6-1C3E-4D71-9E4C-7DFD23228F04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13" r:id="rId1"/>
    <p:sldLayoutId id="2147485014" r:id="rId2"/>
    <p:sldLayoutId id="2147485015" r:id="rId3"/>
    <p:sldLayoutId id="2147485016" r:id="rId4"/>
    <p:sldLayoutId id="2147485017" r:id="rId5"/>
    <p:sldLayoutId id="2147485018" r:id="rId6"/>
    <p:sldLayoutId id="2147485019" r:id="rId7"/>
    <p:sldLayoutId id="2147485020" r:id="rId8"/>
    <p:sldLayoutId id="2147485021" r:id="rId9"/>
    <p:sldLayoutId id="2147485022" r:id="rId10"/>
    <p:sldLayoutId id="2147485023" r:id="rId11"/>
    <p:sldLayoutId id="2147483834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16294" y="1484784"/>
            <a:ext cx="8640960" cy="3888432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tIns="46800" anchor="ctr">
            <a:noAutofit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TW" altLang="en-US" sz="3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長庚科技</a:t>
            </a:r>
            <a:r>
              <a:rPr lang="zh-TW" alt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大學  </a:t>
            </a:r>
            <a:r>
              <a:rPr lang="en-US" altLang="zh-TW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105</a:t>
            </a:r>
            <a:r>
              <a:rPr lang="zh-TW" alt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學年度</a:t>
            </a:r>
            <a:r>
              <a:rPr lang="en-US" altLang="zh-TW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圖書資訊發展諮議委員會會議</a:t>
            </a:r>
            <a:r>
              <a:rPr lang="en-US" altLang="zh-TW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3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林口校區圖書館業務報告</a:t>
            </a: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636070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1" t="8730" r="14107" b="4444"/>
          <a:stretch/>
        </p:blipFill>
        <p:spPr bwMode="auto">
          <a:xfrm>
            <a:off x="323528" y="404664"/>
            <a:ext cx="8712968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356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93610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zh-TW" alt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二</a:t>
            </a:r>
            <a:r>
              <a:rPr lang="zh-TW" alt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、近程</a:t>
            </a:r>
            <a:r>
              <a:rPr lang="zh-TW" alt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目標</a:t>
            </a:r>
            <a:r>
              <a:rPr lang="en-US" altLang="zh-TW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續</a:t>
            </a:r>
            <a:r>
              <a:rPr lang="en-US" altLang="zh-TW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)</a:t>
            </a:r>
            <a:endParaRPr lang="zh-TW" altLang="en-US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5602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79512" y="1700808"/>
            <a:ext cx="8424936" cy="4176464"/>
          </a:xfrm>
        </p:spPr>
        <p:txBody>
          <a:bodyPr vert="horz">
            <a:noAutofit/>
          </a:bodyPr>
          <a:lstStyle/>
          <a:p>
            <a:pPr marL="457200" lvl="1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1" lang="en-US" altLang="zh-TW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kumimoji="1" lang="zh-TW" altLang="en-US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二</a:t>
            </a:r>
            <a:r>
              <a:rPr kumimoji="1" lang="en-US" altLang="zh-TW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)</a:t>
            </a:r>
            <a:r>
              <a:rPr kumimoji="1" lang="zh-TW" altLang="zh-TW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持續</a:t>
            </a:r>
            <a:r>
              <a:rPr kumimoji="1" lang="zh-TW" altLang="zh-TW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進行圖書館自動化系統升級</a:t>
            </a:r>
            <a:r>
              <a:rPr kumimoji="1" lang="en-US" altLang="zh-TW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Symphony</a:t>
            </a:r>
            <a:r>
              <a:rPr kumimoji="1" lang="zh-TW" altLang="zh-TW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更新需求。預定於</a:t>
            </a:r>
            <a:r>
              <a:rPr kumimoji="1" lang="en-US" altLang="zh-TW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107</a:t>
            </a:r>
            <a:r>
              <a:rPr kumimoji="1" lang="zh-TW" altLang="zh-TW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年完成請購規格確認</a:t>
            </a:r>
            <a:r>
              <a:rPr kumimoji="1" lang="zh-TW" altLang="zh-TW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及</a:t>
            </a:r>
            <a:r>
              <a:rPr kumimoji="1" lang="zh-TW" altLang="en-US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教補款</a:t>
            </a:r>
            <a:r>
              <a:rPr kumimoji="1" lang="zh-TW" altLang="zh-TW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提報</a:t>
            </a:r>
            <a:r>
              <a:rPr kumimoji="1" lang="zh-TW" altLang="zh-TW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作業，預計</a:t>
            </a:r>
            <a:r>
              <a:rPr kumimoji="1" lang="en-US" altLang="zh-TW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108</a:t>
            </a:r>
            <a:r>
              <a:rPr kumimoji="1" lang="zh-TW" altLang="zh-TW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年完成採購</a:t>
            </a:r>
            <a:r>
              <a:rPr kumimoji="1" lang="zh-TW" altLang="zh-TW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。</a:t>
            </a:r>
            <a:endParaRPr kumimoji="1" lang="en-US" altLang="zh-TW" b="1" cap="small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457200" lvl="1" indent="0" algn="just" fontAlgn="base">
              <a:spcBef>
                <a:spcPct val="0"/>
              </a:spcBef>
              <a:spcAft>
                <a:spcPct val="0"/>
              </a:spcAft>
              <a:buNone/>
            </a:pPr>
            <a:endParaRPr kumimoji="1" lang="en-US" altLang="zh-TW" b="1" cap="small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457200" lvl="1" indent="0" algn="just" fontAlgn="base">
              <a:spcBef>
                <a:spcPct val="0"/>
              </a:spcBef>
              <a:spcAft>
                <a:spcPct val="0"/>
              </a:spcAft>
              <a:buNone/>
            </a:pPr>
            <a:endParaRPr kumimoji="1" lang="zh-TW" altLang="zh-TW" b="1" cap="small" dirty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457200" lvl="1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1" lang="en-US" altLang="zh-TW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kumimoji="1" lang="zh-TW" altLang="en-US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三</a:t>
            </a:r>
            <a:r>
              <a:rPr kumimoji="1" lang="en-US" altLang="zh-TW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)</a:t>
            </a:r>
            <a:r>
              <a:rPr kumimoji="1" lang="zh-TW" altLang="zh-TW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規劃</a:t>
            </a:r>
            <a:r>
              <a:rPr kumimoji="1" lang="zh-TW" altLang="zh-TW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採購</a:t>
            </a:r>
            <a:r>
              <a:rPr kumimoji="1" lang="en-US" altLang="zh-TW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VR</a:t>
            </a:r>
            <a:r>
              <a:rPr kumimoji="1" lang="zh-TW" altLang="zh-TW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虛擬實境相關設備，提供讀者於視聽中心進行另類閱讀新體驗</a:t>
            </a:r>
            <a:r>
              <a:rPr kumimoji="1" lang="zh-TW" altLang="zh-TW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。</a:t>
            </a:r>
            <a:endParaRPr kumimoji="1" lang="en-US" altLang="zh-TW" b="1" cap="small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457200" lvl="1" indent="0" algn="just" fontAlgn="base">
              <a:spcBef>
                <a:spcPct val="0"/>
              </a:spcBef>
              <a:spcAft>
                <a:spcPct val="0"/>
              </a:spcAft>
              <a:buNone/>
            </a:pPr>
            <a:endParaRPr kumimoji="1" lang="en-US" altLang="zh-TW" b="1" cap="small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457200" lvl="1" indent="0" algn="just" fontAlgn="base">
              <a:spcBef>
                <a:spcPct val="0"/>
              </a:spcBef>
              <a:spcAft>
                <a:spcPct val="0"/>
              </a:spcAft>
              <a:buNone/>
            </a:pPr>
            <a:endParaRPr kumimoji="1" lang="zh-TW" altLang="zh-TW" b="1" cap="small" dirty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457200" lvl="1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1" lang="en-US" altLang="zh-TW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kumimoji="1" lang="zh-TW" altLang="en-US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四</a:t>
            </a:r>
            <a:r>
              <a:rPr kumimoji="1" lang="en-US" altLang="zh-TW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)</a:t>
            </a:r>
            <a:r>
              <a:rPr kumimoji="1" lang="zh-TW" altLang="zh-TW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三</a:t>
            </a:r>
            <a:r>
              <a:rPr kumimoji="1" lang="zh-TW" altLang="zh-TW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校圖書館策略聯盟，規劃資料庫和電子書採用聯合訂購、共同使用的方式，並進行創新服務可行性討論</a:t>
            </a:r>
            <a:r>
              <a:rPr kumimoji="1" lang="zh-TW" altLang="zh-TW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。</a:t>
            </a:r>
            <a:endParaRPr kumimoji="1" lang="zh-TW" altLang="zh-TW" b="1" cap="small" dirty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203645" y="2132856"/>
            <a:ext cx="3960813" cy="3672408"/>
          </a:xfr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zh-TW" altLang="en-US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報告完畢</a:t>
            </a:r>
            <a:r>
              <a:rPr lang="en-US" altLang="zh-TW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</a:br>
            <a:r>
              <a:rPr lang="en-US" altLang="zh-TW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敬請指教</a:t>
            </a:r>
            <a:endParaRPr lang="zh-TW" altLang="en-US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333561"/>
            <a:ext cx="3232045" cy="3232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3258" y="332656"/>
            <a:ext cx="8630344" cy="936104"/>
          </a:xfrm>
        </p:spPr>
        <p:txBody>
          <a:bodyPr anchor="ctr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zh-TW" alt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一、業務報告 </a:t>
            </a:r>
            <a:endParaRPr lang="zh-TW" altLang="en-US" sz="31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539552" y="1268760"/>
            <a:ext cx="8208912" cy="3024336"/>
          </a:xfrm>
          <a:prstGeom prst="rect">
            <a:avLst/>
          </a:prstGeom>
        </p:spPr>
        <p:txBody>
          <a:bodyPr vert="horz" anchor="ctr"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9pPr>
          </a:lstStyle>
          <a:p>
            <a:pPr marL="342900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"/>
            </a:pPr>
            <a:r>
              <a:rPr lang="en-US" altLang="zh-TW" sz="25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105</a:t>
            </a:r>
            <a:r>
              <a:rPr lang="zh-TW" altLang="zh-TW" sz="25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學年</a:t>
            </a:r>
            <a:r>
              <a:rPr lang="zh-TW" altLang="zh-TW" sz="2500" b="1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近程目標執行</a:t>
            </a:r>
            <a:r>
              <a:rPr lang="zh-TW" altLang="zh-TW" sz="25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情形</a:t>
            </a:r>
            <a:endParaRPr lang="en-US" altLang="zh-TW" sz="2500" b="1" dirty="0" smtClean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5">
                  <a:lumMod val="75000"/>
                </a:schemeClr>
              </a:buClr>
            </a:pPr>
            <a:endParaRPr lang="en-US" altLang="zh-TW" sz="1200" b="1" dirty="0" smtClean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500" b="1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zh-TW" altLang="en-US" sz="2500" b="1" dirty="0" smtClean="0">
                <a:solidFill>
                  <a:schemeClr val="accent6">
                    <a:lumMod val="75000"/>
                  </a:schemeClr>
                </a:solidFill>
              </a:rPr>
              <a:t>一</a:t>
            </a:r>
            <a:r>
              <a:rPr lang="en-US" altLang="zh-TW" sz="2500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r>
              <a:rPr lang="zh-TW" altLang="zh-TW" sz="2500" b="1" dirty="0" smtClean="0">
                <a:solidFill>
                  <a:schemeClr val="accent6">
                    <a:lumMod val="75000"/>
                  </a:schemeClr>
                </a:solidFill>
              </a:rPr>
              <a:t>三</a:t>
            </a:r>
            <a:r>
              <a:rPr lang="zh-TW" altLang="zh-TW" sz="2500" b="1" dirty="0">
                <a:solidFill>
                  <a:schemeClr val="accent6">
                    <a:lumMod val="75000"/>
                  </a:schemeClr>
                </a:solidFill>
              </a:rPr>
              <a:t>校圖書館進行聯盟合作，以增加資源利用的廣度和資源共享為目標，討論可行方案並逐步實施。「館藏查詢行動平台」，以提升讀者服務</a:t>
            </a:r>
            <a:r>
              <a:rPr lang="zh-TW" altLang="zh-TW" sz="2500" b="1" dirty="0" smtClean="0">
                <a:solidFill>
                  <a:schemeClr val="accent6">
                    <a:lumMod val="75000"/>
                  </a:schemeClr>
                </a:solidFill>
              </a:rPr>
              <a:t>。</a:t>
            </a:r>
            <a:endParaRPr lang="en-US" altLang="zh-TW" sz="2000" b="1" dirty="0" smtClean="0"/>
          </a:p>
          <a:p>
            <a:endParaRPr lang="en-US" altLang="zh-TW" sz="21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TW" sz="21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TW" sz="21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TW" sz="21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60679"/>
              </p:ext>
            </p:extLst>
          </p:nvPr>
        </p:nvGraphicFramePr>
        <p:xfrm>
          <a:off x="1475656" y="3429000"/>
          <a:ext cx="6264697" cy="31683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2288"/>
                <a:gridCol w="1368152"/>
                <a:gridCol w="1152128"/>
                <a:gridCol w="1152129"/>
              </a:tblGrid>
              <a:tr h="260943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</a:rPr>
                        <a:t>項</a:t>
                      </a:r>
                      <a:r>
                        <a:rPr lang="en-US" sz="1200" kern="100" dirty="0">
                          <a:effectLst/>
                        </a:rPr>
                        <a:t>   </a:t>
                      </a:r>
                      <a:r>
                        <a:rPr lang="zh-TW" sz="1200" kern="100" dirty="0">
                          <a:effectLst/>
                        </a:rPr>
                        <a:t>目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現況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聯盟合作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預完日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</a:tr>
              <a:tr h="531145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</a:rPr>
                        <a:t>中西文圖書和期刊共同採購合約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實施中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260943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三校圖書互借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實施中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531145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</a:rPr>
                        <a:t>利用通訊標準串接三校館藏查詢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</a:rPr>
                        <a:t>實施中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260943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主題書展至其他二校輪展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106/06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260943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新書通報單一平台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105/11/01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531145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規劃三校電子資源共同採購可行性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106/03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  <a:tr h="531145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館際合作期刊複印費每張降為一元且取消服務費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ts val="2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TW" sz="12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105/12</a:t>
                      </a: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04799" y="188640"/>
            <a:ext cx="7772400" cy="936104"/>
          </a:xfrm>
        </p:spPr>
        <p:txBody>
          <a:bodyPr/>
          <a:lstStyle/>
          <a:p>
            <a:r>
              <a:rPr lang="zh-TW" alt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一、</a:t>
            </a:r>
            <a:r>
              <a:rPr lang="zh-TW" alt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業務報告</a:t>
            </a:r>
            <a:r>
              <a:rPr lang="en-US" altLang="zh-TW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續</a:t>
            </a:r>
            <a:r>
              <a:rPr lang="en-US" altLang="zh-TW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</a:t>
            </a:r>
            <a:endParaRPr lang="zh-TW" altLang="en-US" dirty="0"/>
          </a:p>
        </p:txBody>
      </p:sp>
      <p:sp>
        <p:nvSpPr>
          <p:cNvPr id="3" name="標題 1"/>
          <p:cNvSpPr txBox="1">
            <a:spLocks/>
          </p:cNvSpPr>
          <p:nvPr/>
        </p:nvSpPr>
        <p:spPr>
          <a:xfrm>
            <a:off x="455847" y="836712"/>
            <a:ext cx="8208912" cy="3100061"/>
          </a:xfrm>
          <a:prstGeom prst="rect">
            <a:avLst/>
          </a:prstGeom>
        </p:spPr>
        <p:txBody>
          <a:bodyPr vert="horz" tIns="72000" bIns="72000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9pPr>
          </a:lstStyle>
          <a:p>
            <a:endParaRPr lang="en-US" altLang="zh-TW" sz="2400" b="1" dirty="0" smtClean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zh-TW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執行情形</a:t>
            </a:r>
            <a:r>
              <a:rPr lang="zh-TW" altLang="zh-TW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4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endParaRPr lang="en-US" altLang="zh-TW" sz="24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just"/>
            <a:r>
              <a:rPr lang="en-US" altLang="zh-TW" sz="24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主題書展至其他二校輪展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：</a:t>
            </a:r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105.11.21-105.12.31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創辦人特</a:t>
            </a:r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書</a:t>
            </a:r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展，由長庚科大向長庚大學借展。</a:t>
            </a:r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105.12.26-106.01.09 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韓國主題特</a:t>
            </a:r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書</a:t>
            </a:r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展，由明志科大向長庚科大借展。</a:t>
            </a:r>
          </a:p>
          <a:p>
            <a:pPr lvl="0" algn="just"/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2.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新書通報單一平台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：三校聯合新書通報平台於</a:t>
            </a:r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105.11.01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上線</a:t>
            </a:r>
            <a:r>
              <a:rPr lang="zh-TW" altLang="zh-TW" sz="2400" b="1" dirty="0" smtClean="0">
                <a:solidFill>
                  <a:schemeClr val="accent6">
                    <a:lumMod val="75000"/>
                  </a:schemeClr>
                </a:solidFill>
              </a:rPr>
              <a:t>啟</a:t>
            </a:r>
            <a:r>
              <a:rPr lang="zh-TW" altLang="en-US" sz="2400" b="1" dirty="0" smtClean="0">
                <a:solidFill>
                  <a:schemeClr val="accent6">
                    <a:lumMod val="75000"/>
                  </a:schemeClr>
                </a:solidFill>
              </a:rPr>
              <a:t>用。</a:t>
            </a:r>
            <a:endParaRPr lang="en-US" altLang="zh-TW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726009"/>
            <a:ext cx="5143500" cy="2867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178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1"/>
          <p:cNvSpPr>
            <a:spLocks noGrp="1"/>
          </p:cNvSpPr>
          <p:nvPr>
            <p:ph type="title"/>
          </p:nvPr>
        </p:nvSpPr>
        <p:spPr>
          <a:xfrm>
            <a:off x="395536" y="0"/>
            <a:ext cx="7772400" cy="1143000"/>
          </a:xfrm>
        </p:spPr>
        <p:txBody>
          <a:bodyPr/>
          <a:lstStyle/>
          <a:p>
            <a:r>
              <a:rPr lang="zh-TW" alt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一、</a:t>
            </a:r>
            <a:r>
              <a:rPr lang="zh-TW" alt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業務報告</a:t>
            </a:r>
            <a:r>
              <a:rPr lang="en-US" altLang="zh-TW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續</a:t>
            </a:r>
            <a:r>
              <a:rPr lang="en-US" altLang="zh-TW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</a:t>
            </a:r>
            <a:endParaRPr lang="zh-TW" altLang="en-US" dirty="0"/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-1476672" y="1988840"/>
            <a:ext cx="8208912" cy="540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9pPr>
          </a:lstStyle>
          <a:p>
            <a:pPr lvl="0" algn="just"/>
            <a:endParaRPr lang="en-US" altLang="zh-TW" sz="21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endParaRPr lang="en-US" altLang="zh-TW" sz="21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TW" sz="21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TW" sz="21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TW" sz="21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546448" y="764703"/>
            <a:ext cx="8208912" cy="3469393"/>
          </a:xfrm>
          <a:prstGeom prst="rect">
            <a:avLst/>
          </a:prstGeom>
        </p:spPr>
        <p:txBody>
          <a:bodyPr vert="horz" tIns="72000" bIns="72000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9pPr>
          </a:lstStyle>
          <a:p>
            <a:endParaRPr lang="en-US" altLang="zh-TW" sz="2400" b="1" dirty="0" smtClean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zh-TW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執行情形</a:t>
            </a:r>
            <a:r>
              <a:rPr lang="zh-TW" altLang="zh-TW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4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just"/>
            <a:r>
              <a:rPr lang="en-US" altLang="zh-TW" sz="24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規劃三校電子資源共同採購可行性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：經</a:t>
            </a:r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106.03.31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三校圖書館聯盟會議決議，三校共同採購中文雜誌資料庫</a:t>
            </a:r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Acer Walking Library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，全庫訂購且共用人數為</a:t>
            </a:r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72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種共</a:t>
            </a:r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100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人次，預定於</a:t>
            </a:r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107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年度執行。</a:t>
            </a:r>
          </a:p>
          <a:p>
            <a:pPr algn="just"/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4.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館際合作期刊複印費每張降為一元且取消服務費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：於</a:t>
            </a:r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105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年</a:t>
            </a:r>
            <a:r>
              <a:rPr lang="en-US" altLang="zh-TW" sz="2400" b="1" dirty="0">
                <a:solidFill>
                  <a:schemeClr val="accent6">
                    <a:lumMod val="75000"/>
                  </a:schemeClr>
                </a:solidFill>
              </a:rPr>
              <a:t>12</a:t>
            </a:r>
            <a:r>
              <a:rPr lang="zh-TW" altLang="zh-TW" sz="2400" b="1" dirty="0">
                <a:solidFill>
                  <a:schemeClr val="accent6">
                    <a:lumMod val="75000"/>
                  </a:schemeClr>
                </a:solidFill>
              </a:rPr>
              <a:t>月起正式實施</a:t>
            </a:r>
            <a:r>
              <a:rPr lang="zh-TW" altLang="zh-TW" sz="2400" b="1" dirty="0" smtClean="0">
                <a:solidFill>
                  <a:schemeClr val="accent6">
                    <a:lumMod val="75000"/>
                  </a:schemeClr>
                </a:solidFill>
              </a:rPr>
              <a:t>。</a:t>
            </a:r>
            <a:endParaRPr lang="en-US" altLang="zh-TW" sz="24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just"/>
            <a:endParaRPr lang="en-US" altLang="zh-TW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圖片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42" b="4198"/>
          <a:stretch>
            <a:fillRect/>
          </a:stretch>
        </p:blipFill>
        <p:spPr bwMode="auto">
          <a:xfrm>
            <a:off x="1907704" y="3861048"/>
            <a:ext cx="5486400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62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416824" cy="792088"/>
          </a:xfrm>
        </p:spPr>
        <p:txBody>
          <a:bodyPr>
            <a:normAutofit/>
          </a:bodyPr>
          <a:lstStyle/>
          <a:p>
            <a:r>
              <a:rPr lang="zh-TW" alt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一、業務</a:t>
            </a:r>
            <a:r>
              <a:rPr lang="zh-TW" alt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報告</a:t>
            </a:r>
            <a:r>
              <a:rPr lang="en-US" altLang="zh-TW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續</a:t>
            </a:r>
            <a:r>
              <a:rPr lang="en-US" altLang="zh-TW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</a:t>
            </a:r>
            <a:endParaRPr lang="zh-TW" altLang="en-US" dirty="0"/>
          </a:p>
        </p:txBody>
      </p:sp>
      <p:sp>
        <p:nvSpPr>
          <p:cNvPr id="5" name="矩形 4"/>
          <p:cNvSpPr/>
          <p:nvPr/>
        </p:nvSpPr>
        <p:spPr>
          <a:xfrm>
            <a:off x="467544" y="1062945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en-US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zh-TW" altLang="en-US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二</a:t>
            </a:r>
            <a:r>
              <a:rPr lang="en-US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)</a:t>
            </a:r>
            <a:r>
              <a:rPr lang="zh-TW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針對</a:t>
            </a:r>
            <a:r>
              <a:rPr lang="zh-TW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本校研究所新生班級，主動開立</a:t>
            </a:r>
            <a:r>
              <a:rPr lang="en-US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EndNote</a:t>
            </a:r>
            <a:r>
              <a:rPr lang="zh-TW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書目管理應用課程，協助學生進行論文寫作或專題報告，有效蒐集和維護書目參考文獻，以提升本校學生研究能量和學習成效。 </a:t>
            </a:r>
            <a:r>
              <a:rPr lang="zh-TW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。</a:t>
            </a:r>
            <a:endParaRPr lang="en-US" altLang="zh-TW" sz="2000" b="1" dirty="0">
              <a:solidFill>
                <a:schemeClr val="bg2">
                  <a:lumMod val="25000"/>
                </a:schemeClr>
              </a:solidFill>
              <a:latin typeface="+mj-ea"/>
              <a:ea typeface="+mj-ea"/>
            </a:endParaRPr>
          </a:p>
          <a:p>
            <a:pPr lvl="0"/>
            <a:endParaRPr lang="en-US" altLang="zh-TW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75556" y="2420888"/>
            <a:ext cx="8208912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TW" altLang="zh-TW" sz="2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執行情形</a:t>
            </a:r>
            <a:r>
              <a:rPr lang="zh-TW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4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105</a:t>
            </a:r>
            <a:r>
              <a:rPr lang="zh-TW" altLang="en-US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學年度圖書館利用講習課程，共開設</a:t>
            </a:r>
            <a:r>
              <a:rPr lang="en-US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55</a:t>
            </a:r>
            <a:r>
              <a:rPr lang="zh-TW" altLang="en-US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堂課，參與人數達</a:t>
            </a:r>
            <a:r>
              <a:rPr lang="en-US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1,504</a:t>
            </a:r>
            <a:r>
              <a:rPr lang="zh-TW" altLang="en-US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人次，總時數約</a:t>
            </a:r>
            <a:r>
              <a:rPr lang="en-US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85.5</a:t>
            </a:r>
            <a:r>
              <a:rPr lang="zh-TW" altLang="en-US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小時。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</a:t>
            </a:r>
            <a:endParaRPr lang="en-US" altLang="zh-TW" sz="2400" b="1" cap="small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2400" b="1" cap="small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2400" b="1" cap="small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2400" b="1" cap="small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zh-TW" altLang="en-US" sz="2400" b="1" cap="small" dirty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其中配合研究所及學生護理專題製作或文獻搜集等，開立之課程共</a:t>
            </a:r>
            <a:r>
              <a:rPr lang="en-US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13</a:t>
            </a:r>
            <a:r>
              <a:rPr lang="zh-TW" altLang="en-US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堂課，參與人數約</a:t>
            </a:r>
            <a:r>
              <a:rPr lang="en-US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447</a:t>
            </a:r>
            <a:r>
              <a:rPr lang="zh-TW" altLang="en-US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人次。另針對本校研究所新生班級，配合課程持續進行介紹</a:t>
            </a:r>
            <a:r>
              <a:rPr lang="en-US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EndNote</a:t>
            </a:r>
            <a:r>
              <a:rPr lang="zh-TW" altLang="en-US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書目管理。</a:t>
            </a: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584622"/>
              </p:ext>
            </p:extLst>
          </p:nvPr>
        </p:nvGraphicFramePr>
        <p:xfrm>
          <a:off x="2411760" y="3778300"/>
          <a:ext cx="3981926" cy="14401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0511"/>
                <a:gridCol w="1421244"/>
                <a:gridCol w="1360171"/>
              </a:tblGrid>
              <a:tr h="480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0" dirty="0">
                          <a:effectLst/>
                        </a:rPr>
                        <a:t>　</a:t>
                      </a:r>
                      <a:endParaRPr lang="zh-TW" sz="20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effectLst/>
                        </a:rPr>
                        <a:t>課堂數</a:t>
                      </a:r>
                      <a:endParaRPr lang="zh-TW" sz="20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>
                          <a:effectLst/>
                        </a:rPr>
                        <a:t>總時數</a:t>
                      </a:r>
                      <a:endParaRPr lang="zh-TW" sz="20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</a:tr>
              <a:tr h="480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105</a:t>
                      </a:r>
                      <a:r>
                        <a:rPr lang="zh-TW" sz="2000" kern="100">
                          <a:effectLst/>
                        </a:rPr>
                        <a:t>學年</a:t>
                      </a:r>
                      <a:endParaRPr lang="zh-TW" sz="20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effectLst/>
                        </a:rPr>
                        <a:t>55</a:t>
                      </a:r>
                      <a:endParaRPr lang="zh-TW" sz="20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effectLst/>
                        </a:rPr>
                        <a:t>85.5</a:t>
                      </a:r>
                      <a:endParaRPr lang="zh-TW" sz="20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</a:tr>
              <a:tr h="480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104</a:t>
                      </a:r>
                      <a:r>
                        <a:rPr lang="zh-TW" sz="2000" kern="100">
                          <a:effectLst/>
                        </a:rPr>
                        <a:t>學年</a:t>
                      </a:r>
                      <a:endParaRPr lang="zh-TW" sz="20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effectLst/>
                        </a:rPr>
                        <a:t>38</a:t>
                      </a:r>
                      <a:endParaRPr lang="zh-TW" sz="20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effectLst/>
                        </a:rPr>
                        <a:t>72</a:t>
                      </a:r>
                      <a:endParaRPr lang="zh-TW" sz="20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2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 txBox="1">
            <a:spLocks/>
          </p:cNvSpPr>
          <p:nvPr/>
        </p:nvSpPr>
        <p:spPr>
          <a:xfrm>
            <a:off x="323528" y="188640"/>
            <a:ext cx="7416824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zh-TW" alt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一、業務報告</a:t>
            </a:r>
            <a:r>
              <a:rPr lang="en-US" altLang="zh-TW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續</a:t>
            </a:r>
            <a:r>
              <a:rPr lang="en-US" altLang="zh-TW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</a:t>
            </a:r>
            <a:endParaRPr lang="zh-TW" altLang="en-US" dirty="0"/>
          </a:p>
        </p:txBody>
      </p:sp>
      <p:sp>
        <p:nvSpPr>
          <p:cNvPr id="3" name="矩形 2"/>
          <p:cNvSpPr/>
          <p:nvPr/>
        </p:nvSpPr>
        <p:spPr>
          <a:xfrm>
            <a:off x="443338" y="1029333"/>
            <a:ext cx="8316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zh-TW" altLang="en-US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三</a:t>
            </a:r>
            <a:r>
              <a:rPr lang="en-US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)</a:t>
            </a:r>
            <a:r>
              <a:rPr lang="zh-TW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推廣</a:t>
            </a:r>
            <a:r>
              <a:rPr lang="zh-TW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「館藏查詢行動平台」各項功能，觀察平台使用</a:t>
            </a:r>
            <a:r>
              <a:rPr lang="zh-TW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情況，</a:t>
            </a:r>
            <a:r>
              <a:rPr lang="zh-TW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並規劃新增預約等功能</a:t>
            </a:r>
            <a:r>
              <a:rPr lang="zh-TW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，以</a:t>
            </a:r>
            <a:r>
              <a:rPr lang="zh-TW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提供讀者更即時的圖書館服務，擴展讀者服務廣度。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74744" y="2533546"/>
            <a:ext cx="8208912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TW" altLang="zh-TW" sz="2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執行情形</a:t>
            </a:r>
            <a:r>
              <a:rPr lang="zh-TW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4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just"/>
            <a:r>
              <a:rPr lang="en-US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105</a:t>
            </a:r>
            <a:r>
              <a:rPr lang="zh-TW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學年度「館藏查詢行動平台」與網頁版使用統計如下</a:t>
            </a:r>
            <a:r>
              <a:rPr lang="en-US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--</a:t>
            </a:r>
            <a:endParaRPr lang="zh-TW" altLang="zh-TW" sz="2400" b="1" cap="small" dirty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</a:t>
            </a:r>
            <a:endParaRPr lang="en-US" altLang="zh-TW" sz="2400" b="1" cap="small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2400" b="1" cap="small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2400" b="1" cap="small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2400" b="1" cap="small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zh-TW" altLang="en-US" sz="2400" b="1" cap="small" dirty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algn="just"/>
            <a:r>
              <a:rPr lang="zh-TW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觀察行動平台使用情形，呈現穩定成長，與圖書館持續宣傳</a:t>
            </a:r>
            <a:r>
              <a:rPr lang="zh-TW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推廣</a:t>
            </a:r>
            <a:r>
              <a:rPr lang="zh-TW" altLang="en-US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以</a:t>
            </a:r>
            <a:r>
              <a:rPr lang="zh-TW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及</a:t>
            </a:r>
            <a:r>
              <a:rPr lang="zh-TW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讀者智慧型</a:t>
            </a:r>
            <a:r>
              <a:rPr lang="zh-TW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手機使用習慣相關</a:t>
            </a:r>
            <a:r>
              <a:rPr lang="zh-TW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。配合圖書自動化系統完成升級作業後，擬規劃新增其他功能</a:t>
            </a:r>
            <a:r>
              <a:rPr lang="zh-TW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。</a:t>
            </a:r>
            <a:endParaRPr lang="zh-TW" altLang="zh-TW" sz="2400" b="1" cap="small" dirty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765739"/>
              </p:ext>
            </p:extLst>
          </p:nvPr>
        </p:nvGraphicFramePr>
        <p:xfrm>
          <a:off x="1763688" y="3573016"/>
          <a:ext cx="5400600" cy="13719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5277"/>
                <a:gridCol w="1307145"/>
                <a:gridCol w="1240088"/>
                <a:gridCol w="1378090"/>
              </a:tblGrid>
              <a:tr h="457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0" dirty="0">
                          <a:effectLst/>
                        </a:rPr>
                        <a:t>　</a:t>
                      </a:r>
                      <a:endParaRPr lang="zh-TW" sz="20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0" dirty="0">
                          <a:effectLst/>
                        </a:rPr>
                        <a:t>總瀏覽量</a:t>
                      </a:r>
                      <a:endParaRPr lang="zh-TW" sz="20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0" dirty="0">
                          <a:effectLst/>
                        </a:rPr>
                        <a:t>館藏查詢</a:t>
                      </a:r>
                      <a:endParaRPr lang="zh-TW" sz="20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0">
                          <a:effectLst/>
                        </a:rPr>
                        <a:t>圖書推薦</a:t>
                      </a:r>
                      <a:endParaRPr lang="zh-TW" sz="20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</a:tr>
              <a:tr h="457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0">
                          <a:effectLst/>
                        </a:rPr>
                        <a:t>網頁版</a:t>
                      </a:r>
                      <a:endParaRPr lang="zh-TW" sz="20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effectLst/>
                        </a:rPr>
                        <a:t>350,303</a:t>
                      </a:r>
                      <a:endParaRPr lang="zh-TW" sz="20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effectLst/>
                        </a:rPr>
                        <a:t>645,803</a:t>
                      </a:r>
                      <a:endParaRPr lang="zh-TW" sz="20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effectLst/>
                        </a:rPr>
                        <a:t>6,368</a:t>
                      </a:r>
                      <a:endParaRPr lang="zh-TW" sz="20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</a:tr>
              <a:tr h="457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0">
                          <a:effectLst/>
                        </a:rPr>
                        <a:t>行動平台</a:t>
                      </a:r>
                      <a:endParaRPr lang="zh-TW" sz="2000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effectLst/>
                        </a:rPr>
                        <a:t>25,219</a:t>
                      </a:r>
                      <a:endParaRPr lang="zh-TW" sz="20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0">
                          <a:effectLst/>
                        </a:rPr>
                        <a:t>10,904</a:t>
                      </a:r>
                      <a:endParaRPr lang="zh-TW" sz="2000" b="1" kern="10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effectLst/>
                        </a:rPr>
                        <a:t>981</a:t>
                      </a:r>
                      <a:endParaRPr lang="zh-TW" sz="2000" b="1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14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355880" cy="72008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zh-TW" alt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一、業務</a:t>
            </a:r>
            <a:r>
              <a:rPr lang="zh-TW" alt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報告</a:t>
            </a:r>
            <a:r>
              <a:rPr lang="en-US" altLang="zh-TW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續</a:t>
            </a:r>
            <a:r>
              <a:rPr lang="en-US" altLang="zh-TW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) </a:t>
            </a:r>
            <a:endParaRPr lang="zh-TW" altLang="en-US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502161" y="1491613"/>
            <a:ext cx="8064896" cy="2225419"/>
          </a:xfrm>
          <a:prstGeom prst="rect">
            <a:avLst/>
          </a:prstGeom>
        </p:spPr>
        <p:txBody>
          <a:bodyPr vert="horz" anchor="ctr"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  <a:ea typeface="新細明體" charset="-120"/>
              </a:defRPr>
            </a:lvl9pPr>
          </a:lstStyle>
          <a:p>
            <a:endParaRPr lang="en-US" altLang="zh-TW" sz="2200" b="1" dirty="0" smtClean="0">
              <a:latin typeface="+mj-ea"/>
            </a:endParaRPr>
          </a:p>
          <a:p>
            <a:endParaRPr lang="en-US" altLang="zh-TW" sz="2200" b="1" dirty="0">
              <a:latin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9552" y="1124744"/>
            <a:ext cx="8280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zh-TW" altLang="en-US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四</a:t>
            </a:r>
            <a:r>
              <a:rPr lang="en-US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)</a:t>
            </a:r>
            <a:r>
              <a:rPr lang="zh-TW" altLang="zh-TW" sz="2400" b="1" cap="small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國際</a:t>
            </a:r>
            <a:r>
              <a:rPr lang="zh-TW" altLang="zh-TW" sz="2400" b="1" cap="small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文化系列活動</a:t>
            </a:r>
            <a:endParaRPr lang="en-US" altLang="zh-TW" sz="2400" b="1" cap="small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zh-TW" altLang="en-US" sz="2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執行</a:t>
            </a:r>
            <a:r>
              <a:rPr lang="zh-TW" altLang="zh-TW" sz="2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情形</a:t>
            </a:r>
            <a:r>
              <a:rPr lang="zh-TW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4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just"/>
            <a:r>
              <a:rPr lang="zh-TW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配合</a:t>
            </a:r>
            <a:r>
              <a:rPr lang="zh-TW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本校教學卓越計劃，辦理國際文化系列活動，</a:t>
            </a:r>
            <a:r>
              <a:rPr lang="en-US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105.12</a:t>
            </a:r>
            <a:r>
              <a:rPr lang="zh-TW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『印象越南』、</a:t>
            </a:r>
            <a:r>
              <a:rPr lang="en-US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106.05</a:t>
            </a:r>
            <a:r>
              <a:rPr lang="zh-TW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『耀動港澳』、</a:t>
            </a:r>
            <a:r>
              <a:rPr lang="en-US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106.06</a:t>
            </a:r>
            <a:r>
              <a:rPr lang="zh-TW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『發現南島』以及預計於</a:t>
            </a:r>
            <a:r>
              <a:rPr lang="en-US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106.10</a:t>
            </a:r>
            <a:r>
              <a:rPr lang="zh-TW" altLang="zh-TW" sz="24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舉辦『韓流、韓國』等，內容包括：書展、影展、講座、美食、服飾及文物展示活動，讓參與師生徜徉於異國文化氛圍，促進文化交流，學習彼此互相尊重及接納，以呈現生活的多元性，彰顯人類生命的價值。</a:t>
            </a:r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160" y="4368450"/>
            <a:ext cx="2709703" cy="19701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372228"/>
            <a:ext cx="2659090" cy="19663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圖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354928"/>
            <a:ext cx="2611681" cy="19587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613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6968"/>
            <a:ext cx="2952328" cy="3944119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856" y="161267"/>
            <a:ext cx="3024336" cy="4063268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852936"/>
            <a:ext cx="2970243" cy="3674262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212976"/>
            <a:ext cx="2304256" cy="345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43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325353"/>
            <a:ext cx="8630344" cy="936104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zh-TW" alt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二</a:t>
            </a:r>
            <a:r>
              <a:rPr lang="zh-TW" alt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、</a:t>
            </a:r>
            <a:r>
              <a:rPr lang="zh-TW" alt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近程目標</a:t>
            </a:r>
            <a:endParaRPr lang="zh-TW" altLang="en-US" sz="31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7544" y="1274777"/>
            <a:ext cx="8318312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zh-TW" altLang="en-US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一</a:t>
            </a:r>
            <a:r>
              <a:rPr lang="en-US" altLang="zh-TW" sz="24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)</a:t>
            </a:r>
            <a:r>
              <a:rPr lang="zh-TW" altLang="zh-TW" sz="2400" b="1" cap="small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校史室</a:t>
            </a:r>
            <a:r>
              <a:rPr lang="zh-TW" altLang="zh-TW" sz="2400" b="1" cap="small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設置</a:t>
            </a:r>
            <a:endParaRPr lang="en-US" altLang="zh-TW" sz="2400" b="1" cap="small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just"/>
            <a:endParaRPr lang="en-US" altLang="zh-TW" sz="2400" b="1" cap="small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zh-TW" altLang="zh-TW" sz="22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明</a:t>
            </a:r>
            <a:r>
              <a:rPr lang="en-US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(107)</a:t>
            </a:r>
            <a:r>
              <a:rPr lang="zh-TW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年為本校創校三十週年，為傳承教育史命，紀錄校園點滴，展現學校特色，規劃籌設校史室，校史室預定位置於圖書館</a:t>
            </a:r>
            <a:r>
              <a:rPr lang="en-US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1F</a:t>
            </a:r>
            <a:r>
              <a:rPr lang="zh-TW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，擬結合大事紀、數位多媒體、影音紀錄、文物展示等，以完善校史室之建置</a:t>
            </a:r>
            <a:r>
              <a:rPr lang="zh-TW" altLang="zh-TW" sz="22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。</a:t>
            </a:r>
            <a:endParaRPr lang="en-US" altLang="zh-TW" sz="2200" b="1" cap="small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algn="just"/>
            <a:r>
              <a:rPr lang="zh-TW" altLang="en-US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zh-TW" altLang="en-US" sz="22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</a:t>
            </a:r>
            <a:r>
              <a:rPr lang="zh-TW" altLang="zh-TW" sz="22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目前</a:t>
            </a:r>
            <a:r>
              <a:rPr lang="zh-TW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已完成之項目有</a:t>
            </a:r>
            <a:r>
              <a:rPr lang="zh-TW" altLang="zh-TW" sz="22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：</a:t>
            </a:r>
            <a:endParaRPr lang="en-US" altLang="zh-TW" sz="2200" b="1" cap="small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914400" lvl="1" indent="-457200" algn="just">
              <a:buFont typeface="+mj-lt"/>
              <a:buAutoNum type="arabicPeriod"/>
            </a:pPr>
            <a:r>
              <a:rPr lang="zh-TW" altLang="zh-TW" sz="22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校</a:t>
            </a:r>
            <a:r>
              <a:rPr lang="zh-TW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史室空間平面圖規劃，裝修工程發包中</a:t>
            </a:r>
            <a:r>
              <a:rPr lang="en-US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zh-TW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含機電部份</a:t>
            </a:r>
            <a:r>
              <a:rPr lang="en-US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)</a:t>
            </a:r>
            <a:r>
              <a:rPr lang="zh-TW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，預定工期</a:t>
            </a:r>
            <a:r>
              <a:rPr lang="en-US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106.12.16</a:t>
            </a:r>
            <a:r>
              <a:rPr lang="zh-TW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至</a:t>
            </a:r>
            <a:r>
              <a:rPr lang="en-US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107.3.20</a:t>
            </a:r>
            <a:r>
              <a:rPr lang="zh-TW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。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zh-TW" altLang="zh-TW" sz="22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校</a:t>
            </a:r>
            <a:r>
              <a:rPr lang="zh-TW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史大事紀完成初步內容，後續將進行創辦人、董事長、歷任校長及校友事蹟</a:t>
            </a:r>
            <a:r>
              <a:rPr lang="zh-TW" altLang="zh-TW" sz="22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等</a:t>
            </a:r>
            <a:r>
              <a:rPr lang="zh-TW" altLang="en-US" sz="22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內容</a:t>
            </a:r>
            <a:r>
              <a:rPr lang="zh-TW" altLang="zh-TW" sz="22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撰寫</a:t>
            </a:r>
            <a:r>
              <a:rPr lang="zh-TW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。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zh-TW" altLang="zh-TW" sz="2200" b="1" cap="sm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互動</a:t>
            </a:r>
            <a:r>
              <a:rPr lang="zh-TW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多媒體展示</a:t>
            </a:r>
            <a:r>
              <a:rPr lang="en-US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zh-TW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含：互動觸控電視、環控系統、監視系統</a:t>
            </a:r>
            <a:r>
              <a:rPr lang="en-US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)</a:t>
            </a:r>
            <a:r>
              <a:rPr lang="zh-TW" altLang="zh-TW" sz="2200" b="1" cap="sm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，已與廠商確認設計風格與主題大綱，將針對各主題內容，向各單位及系所徵求簡介及照片，以便後續展示內容之呈現與管理。</a:t>
            </a:r>
          </a:p>
        </p:txBody>
      </p:sp>
    </p:spTree>
    <p:extLst>
      <p:ext uri="{BB962C8B-B14F-4D97-AF65-F5344CB8AC3E}">
        <p14:creationId xmlns:p14="http://schemas.microsoft.com/office/powerpoint/2010/main" val="260190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公正">
  <a:themeElements>
    <a:clrScheme name="公正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公正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公正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4433</TotalTime>
  <Words>959</Words>
  <Application>Microsoft Office PowerPoint</Application>
  <PresentationFormat>如螢幕大小 (4:3)</PresentationFormat>
  <Paragraphs>132</Paragraphs>
  <Slides>12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公正</vt:lpstr>
      <vt:lpstr>長庚科技大學  105學年度 圖書資訊發展諮議委員會會議 林口校區圖書館業務報告</vt:lpstr>
      <vt:lpstr>一、業務報告 </vt:lpstr>
      <vt:lpstr>一、業務報告(續) </vt:lpstr>
      <vt:lpstr>一、業務報告(續) </vt:lpstr>
      <vt:lpstr>一、業務報告(續) </vt:lpstr>
      <vt:lpstr>PowerPoint 簡報</vt:lpstr>
      <vt:lpstr>一、業務報告(續) </vt:lpstr>
      <vt:lpstr>PowerPoint 簡報</vt:lpstr>
      <vt:lpstr>二、近程目標</vt:lpstr>
      <vt:lpstr>PowerPoint 簡報</vt:lpstr>
      <vt:lpstr>二、近程目標(續)</vt:lpstr>
      <vt:lpstr>報告完畢  敬請指教</vt:lpstr>
    </vt:vector>
  </TitlesOfParts>
  <Company>CGIT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長庚科技大學 100學年度第2學期 圖書資訊發展諮議委員會會議</dc:title>
  <dc:creator>F000000203/黃奕真</dc:creator>
  <cp:lastModifiedBy>cgust</cp:lastModifiedBy>
  <cp:revision>249</cp:revision>
  <cp:lastPrinted>2016-11-01T08:18:36Z</cp:lastPrinted>
  <dcterms:created xsi:type="dcterms:W3CDTF">2012-03-28T02:55:12Z</dcterms:created>
  <dcterms:modified xsi:type="dcterms:W3CDTF">2017-10-24T01:47:05Z</dcterms:modified>
</cp:coreProperties>
</file>