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7" r:id="rId1"/>
  </p:sldMasterIdLst>
  <p:notesMasterIdLst>
    <p:notesMasterId r:id="rId17"/>
  </p:notesMasterIdLst>
  <p:sldIdLst>
    <p:sldId id="256" r:id="rId2"/>
    <p:sldId id="261" r:id="rId3"/>
    <p:sldId id="284" r:id="rId4"/>
    <p:sldId id="304" r:id="rId5"/>
    <p:sldId id="296" r:id="rId6"/>
    <p:sldId id="278" r:id="rId7"/>
    <p:sldId id="299" r:id="rId8"/>
    <p:sldId id="264" r:id="rId9"/>
    <p:sldId id="267" r:id="rId10"/>
    <p:sldId id="272" r:id="rId11"/>
    <p:sldId id="305" r:id="rId12"/>
    <p:sldId id="287" r:id="rId13"/>
    <p:sldId id="300" r:id="rId14"/>
    <p:sldId id="302" r:id="rId15"/>
    <p:sldId id="303" r:id="rId16"/>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等深淺樣式 1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E8B1032C-EA38-4F05-BA0D-38AFFFC7BED3}" styleName="淺色樣式 3 - 輔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淺色樣式 3 - 輔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等深淺樣式 4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7" autoAdjust="0"/>
    <p:restoredTop sz="94647" autoAdjust="0"/>
  </p:normalViewPr>
  <p:slideViewPr>
    <p:cSldViewPr>
      <p:cViewPr varScale="1">
        <p:scale>
          <a:sx n="105" d="100"/>
          <a:sy n="105" d="100"/>
        </p:scale>
        <p:origin x="1188"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ARU\Desktop\&#38642;&#31471;ERP+Notes&#32113;&#35336;.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工作表1!$A$2</c:f>
              <c:strCache>
                <c:ptCount val="1"/>
                <c:pt idx="0">
                  <c:v>登入人次</c:v>
                </c:pt>
              </c:strCache>
            </c:strRef>
          </c:tx>
          <c:spPr>
            <a:solidFill>
              <a:schemeClr val="accent1"/>
            </a:solidFill>
            <a:ln>
              <a:noFill/>
            </a:ln>
            <a:effectLst/>
          </c:spPr>
          <c:invertIfNegative val="0"/>
          <c:cat>
            <c:strRef>
              <c:f>工作表1!$B$1:$M$1</c:f>
              <c:strCache>
                <c:ptCount val="12"/>
                <c:pt idx="0">
                  <c:v>2017年10月</c:v>
                </c:pt>
                <c:pt idx="1">
                  <c:v>2017年11月</c:v>
                </c:pt>
                <c:pt idx="2">
                  <c:v>2017年12月</c:v>
                </c:pt>
                <c:pt idx="3">
                  <c:v>2018年1月</c:v>
                </c:pt>
                <c:pt idx="4">
                  <c:v>2018年2月</c:v>
                </c:pt>
                <c:pt idx="5">
                  <c:v>2018年3月</c:v>
                </c:pt>
                <c:pt idx="6">
                  <c:v>2018年4月</c:v>
                </c:pt>
                <c:pt idx="7">
                  <c:v>2018年5月</c:v>
                </c:pt>
                <c:pt idx="8">
                  <c:v>2018年6月</c:v>
                </c:pt>
                <c:pt idx="9">
                  <c:v>2018年7月</c:v>
                </c:pt>
                <c:pt idx="10">
                  <c:v>2018年8月</c:v>
                </c:pt>
                <c:pt idx="11">
                  <c:v>2018年9月</c:v>
                </c:pt>
              </c:strCache>
            </c:strRef>
          </c:cat>
          <c:val>
            <c:numRef>
              <c:f>工作表1!$B$2:$M$2</c:f>
              <c:numCache>
                <c:formatCode>General</c:formatCode>
                <c:ptCount val="12"/>
                <c:pt idx="0">
                  <c:v>84</c:v>
                </c:pt>
                <c:pt idx="1">
                  <c:v>820</c:v>
                </c:pt>
                <c:pt idx="2">
                  <c:v>1270</c:v>
                </c:pt>
                <c:pt idx="3">
                  <c:v>1150</c:v>
                </c:pt>
                <c:pt idx="4">
                  <c:v>1458</c:v>
                </c:pt>
                <c:pt idx="5">
                  <c:v>1363</c:v>
                </c:pt>
                <c:pt idx="6">
                  <c:v>1349</c:v>
                </c:pt>
                <c:pt idx="7">
                  <c:v>1506</c:v>
                </c:pt>
                <c:pt idx="8">
                  <c:v>1393</c:v>
                </c:pt>
                <c:pt idx="9">
                  <c:v>1792</c:v>
                </c:pt>
                <c:pt idx="10">
                  <c:v>2118</c:v>
                </c:pt>
                <c:pt idx="11">
                  <c:v>1484</c:v>
                </c:pt>
              </c:numCache>
            </c:numRef>
          </c:val>
          <c:extLst>
            <c:ext xmlns:c16="http://schemas.microsoft.com/office/drawing/2014/chart" uri="{C3380CC4-5D6E-409C-BE32-E72D297353CC}">
              <c16:uniqueId val="{00000000-12E7-472E-8819-0E1AB53EC896}"/>
            </c:ext>
          </c:extLst>
        </c:ser>
        <c:dLbls>
          <c:showLegendKey val="0"/>
          <c:showVal val="0"/>
          <c:showCatName val="0"/>
          <c:showSerName val="0"/>
          <c:showPercent val="0"/>
          <c:showBubbleSize val="0"/>
        </c:dLbls>
        <c:gapWidth val="219"/>
        <c:overlap val="-27"/>
        <c:axId val="1195152959"/>
        <c:axId val="1195151711"/>
      </c:barChart>
      <c:catAx>
        <c:axId val="11951529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TW"/>
          </a:p>
        </c:txPr>
        <c:crossAx val="1195151711"/>
        <c:crosses val="autoZero"/>
        <c:auto val="1"/>
        <c:lblAlgn val="ctr"/>
        <c:lblOffset val="100"/>
        <c:noMultiLvlLbl val="0"/>
      </c:catAx>
      <c:valAx>
        <c:axId val="119515171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TW"/>
          </a:p>
        </c:txPr>
        <c:crossAx val="1195152959"/>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accent1">
          <a:alpha val="0"/>
        </a:schemeClr>
      </a:solidFill>
      <a:round/>
    </a:ln>
    <a:effectLst/>
  </c:spPr>
  <c:txPr>
    <a:bodyPr/>
    <a:lstStyle/>
    <a:p>
      <a:pPr>
        <a:defRPr/>
      </a:pPr>
      <a:endParaRPr lang="zh-TW"/>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ltLang="zh-TW"/>
          </a:p>
        </p:txBody>
      </p:sp>
      <p:sp>
        <p:nvSpPr>
          <p:cNvPr id="23555" name="Rectangle 3"/>
          <p:cNvSpPr>
            <a:spLocks noGrp="1" noChangeArrowheads="1"/>
          </p:cNvSpPr>
          <p:nvPr>
            <p:ph type="dt" idx="1"/>
          </p:nvPr>
        </p:nvSpPr>
        <p:spPr bwMode="auto">
          <a:xfrm>
            <a:off x="3970338" y="0"/>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ltLang="zh-TW"/>
          </a:p>
        </p:txBody>
      </p:sp>
      <p:sp>
        <p:nvSpPr>
          <p:cNvPr id="614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3557" name="Rectangle 5"/>
          <p:cNvSpPr>
            <a:spLocks noGrp="1" noChangeArrowheads="1"/>
          </p:cNvSpPr>
          <p:nvPr>
            <p:ph type="body" sz="quarter" idx="3"/>
          </p:nvPr>
        </p:nvSpPr>
        <p:spPr bwMode="auto">
          <a:xfrm>
            <a:off x="701675" y="4416425"/>
            <a:ext cx="560705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TW" noProof="0" smtClean="0"/>
              <a:t>Click to edit Master text styles</a:t>
            </a:r>
          </a:p>
          <a:p>
            <a:pPr lvl="1"/>
            <a:r>
              <a:rPr lang="en-US" altLang="zh-TW" noProof="0" smtClean="0"/>
              <a:t>Second level</a:t>
            </a:r>
          </a:p>
          <a:p>
            <a:pPr lvl="2"/>
            <a:r>
              <a:rPr lang="en-US" altLang="zh-TW" noProof="0" smtClean="0"/>
              <a:t>Third level</a:t>
            </a:r>
          </a:p>
          <a:p>
            <a:pPr lvl="3"/>
            <a:r>
              <a:rPr lang="en-US" altLang="zh-TW" noProof="0" smtClean="0"/>
              <a:t>Fourth level</a:t>
            </a:r>
          </a:p>
          <a:p>
            <a:pPr lvl="4"/>
            <a:r>
              <a:rPr lang="en-US" altLang="zh-TW" noProof="0" smtClean="0"/>
              <a:t>Fifth level</a:t>
            </a:r>
          </a:p>
        </p:txBody>
      </p:sp>
      <p:sp>
        <p:nvSpPr>
          <p:cNvPr id="23558" name="Rectangle 6"/>
          <p:cNvSpPr>
            <a:spLocks noGrp="1" noChangeArrowheads="1"/>
          </p:cNvSpPr>
          <p:nvPr>
            <p:ph type="ftr" sz="quarter" idx="4"/>
          </p:nvPr>
        </p:nvSpPr>
        <p:spPr bwMode="auto">
          <a:xfrm>
            <a:off x="0" y="8829675"/>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ltLang="zh-TW"/>
          </a:p>
        </p:txBody>
      </p:sp>
      <p:sp>
        <p:nvSpPr>
          <p:cNvPr id="23559" name="Rectangle 7"/>
          <p:cNvSpPr>
            <a:spLocks noGrp="1" noChangeArrowheads="1"/>
          </p:cNvSpPr>
          <p:nvPr>
            <p:ph type="sldNum" sz="quarter" idx="5"/>
          </p:nvPr>
        </p:nvSpPr>
        <p:spPr bwMode="auto">
          <a:xfrm>
            <a:off x="3970338" y="8829675"/>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5E25508-5E3A-4D84-831D-589F9885A492}" type="slidenum">
              <a:rPr lang="en-US" altLang="zh-TW"/>
              <a:pPr>
                <a:defRPr/>
              </a:pPr>
              <a:t>‹#›</a:t>
            </a:fld>
            <a:endParaRPr lang="en-US" altLang="zh-TW"/>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578EC13-E1FB-48AF-84AB-5FBA981979A0}" type="slidenum">
              <a:rPr lang="en-US" altLang="zh-TW" smtClean="0"/>
              <a:pPr/>
              <a:t>1</a:t>
            </a:fld>
            <a:endParaRPr lang="en-US" altLang="zh-TW"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TW" altLang="zh-TW"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useBgFill="1">
        <p:nvSpPr>
          <p:cNvPr id="5" name="圓角矩形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p:nvSpPr>
          <p:cNvPr id="6" name="矩形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p:nvSpPr>
          <p:cNvPr id="7" name="矩形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p:nvSpPr>
          <p:cNvPr id="10" name="矩形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p:nvSpPr>
          <p:cNvPr id="9" name="副標題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TW" altLang="en-US" smtClean="0"/>
              <a:t>按一下以編輯母片副標題樣式</a:t>
            </a:r>
            <a:endParaRPr lang="en-US"/>
          </a:p>
        </p:txBody>
      </p:sp>
      <p:sp>
        <p:nvSpPr>
          <p:cNvPr id="8" name="標題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zh-TW" altLang="en-US" smtClean="0"/>
              <a:t>按一下以編輯母片標題樣式</a:t>
            </a:r>
            <a:endParaRPr lang="en-US"/>
          </a:p>
        </p:txBody>
      </p:sp>
      <p:sp>
        <p:nvSpPr>
          <p:cNvPr id="11" name="日期版面配置區 27"/>
          <p:cNvSpPr>
            <a:spLocks noGrp="1"/>
          </p:cNvSpPr>
          <p:nvPr>
            <p:ph type="dt" sz="half" idx="10"/>
          </p:nvPr>
        </p:nvSpPr>
        <p:spPr/>
        <p:txBody>
          <a:bodyPr/>
          <a:lstStyle>
            <a:lvl1pPr>
              <a:defRPr/>
            </a:lvl1pPr>
          </a:lstStyle>
          <a:p>
            <a:pPr>
              <a:defRPr/>
            </a:pPr>
            <a:endParaRPr lang="en-US" altLang="zh-TW"/>
          </a:p>
        </p:txBody>
      </p:sp>
      <p:sp>
        <p:nvSpPr>
          <p:cNvPr id="12" name="頁尾版面配置區 16"/>
          <p:cNvSpPr>
            <a:spLocks noGrp="1"/>
          </p:cNvSpPr>
          <p:nvPr>
            <p:ph type="ftr" sz="quarter" idx="11"/>
          </p:nvPr>
        </p:nvSpPr>
        <p:spPr/>
        <p:txBody>
          <a:bodyPr/>
          <a:lstStyle>
            <a:lvl1pPr>
              <a:defRPr/>
            </a:lvl1pPr>
          </a:lstStyle>
          <a:p>
            <a:pPr>
              <a:defRPr/>
            </a:pPr>
            <a:endParaRPr lang="en-US" altLang="zh-TW"/>
          </a:p>
        </p:txBody>
      </p:sp>
      <p:sp>
        <p:nvSpPr>
          <p:cNvPr id="13" name="投影片編號版面配置區 28"/>
          <p:cNvSpPr>
            <a:spLocks noGrp="1"/>
          </p:cNvSpPr>
          <p:nvPr>
            <p:ph type="sldNum" sz="quarter" idx="12"/>
          </p:nvPr>
        </p:nvSpPr>
        <p:spPr/>
        <p:txBody>
          <a:bodyPr/>
          <a:lstStyle>
            <a:lvl1pPr>
              <a:defRPr/>
            </a:lvl1pPr>
          </a:lstStyle>
          <a:p>
            <a:pPr>
              <a:defRPr/>
            </a:pPr>
            <a:fld id="{B5F7D3B0-A046-4136-87E7-AE93CF2C9343}" type="slidenum">
              <a:rPr lang="en-US" altLang="zh-TW"/>
              <a:pPr>
                <a:defRPr/>
              </a:pPr>
              <a:t>‹#›</a:t>
            </a:fld>
            <a:endParaRPr lang="en-US" altLang="zh-TW"/>
          </a:p>
        </p:txBody>
      </p:sp>
    </p:spTree>
    <p:extLst>
      <p:ext uri="{BB962C8B-B14F-4D97-AF65-F5344CB8AC3E}">
        <p14:creationId xmlns:p14="http://schemas.microsoft.com/office/powerpoint/2010/main" val="113700098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endParaRPr lang="en-US" altLang="zh-TW"/>
          </a:p>
        </p:txBody>
      </p:sp>
      <p:sp>
        <p:nvSpPr>
          <p:cNvPr id="5" name="頁尾版面配置區 2"/>
          <p:cNvSpPr>
            <a:spLocks noGrp="1"/>
          </p:cNvSpPr>
          <p:nvPr>
            <p:ph type="ftr" sz="quarter" idx="11"/>
          </p:nvPr>
        </p:nvSpPr>
        <p:spPr/>
        <p:txBody>
          <a:bodyPr/>
          <a:lstStyle>
            <a:lvl1pPr>
              <a:defRPr/>
            </a:lvl1pPr>
          </a:lstStyle>
          <a:p>
            <a:pPr>
              <a:defRPr/>
            </a:pPr>
            <a:endParaRPr lang="en-US" altLang="zh-TW"/>
          </a:p>
        </p:txBody>
      </p:sp>
      <p:sp>
        <p:nvSpPr>
          <p:cNvPr id="6" name="投影片編號版面配置區 22"/>
          <p:cNvSpPr>
            <a:spLocks noGrp="1"/>
          </p:cNvSpPr>
          <p:nvPr>
            <p:ph type="sldNum" sz="quarter" idx="12"/>
          </p:nvPr>
        </p:nvSpPr>
        <p:spPr/>
        <p:txBody>
          <a:bodyPr/>
          <a:lstStyle>
            <a:lvl1pPr>
              <a:defRPr/>
            </a:lvl1pPr>
          </a:lstStyle>
          <a:p>
            <a:pPr>
              <a:defRPr/>
            </a:pPr>
            <a:fld id="{21311A20-B9B3-483A-9152-EDA382A52FE4}" type="slidenum">
              <a:rPr lang="en-US" altLang="zh-TW"/>
              <a:pPr>
                <a:defRPr/>
              </a:pPr>
              <a:t>‹#›</a:t>
            </a:fld>
            <a:endParaRPr lang="en-US" altLang="zh-TW"/>
          </a:p>
        </p:txBody>
      </p:sp>
    </p:spTree>
    <p:extLst>
      <p:ext uri="{BB962C8B-B14F-4D97-AF65-F5344CB8AC3E}">
        <p14:creationId xmlns:p14="http://schemas.microsoft.com/office/powerpoint/2010/main" val="3482369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41"/>
            <a:ext cx="2011680" cy="5851525"/>
          </a:xfrm>
        </p:spPr>
        <p:txBody>
          <a:bodyPr vert="eaVer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a:xfrm>
            <a:off x="914400" y="274640"/>
            <a:ext cx="55626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endParaRPr lang="en-US" altLang="zh-TW"/>
          </a:p>
        </p:txBody>
      </p:sp>
      <p:sp>
        <p:nvSpPr>
          <p:cNvPr id="5" name="頁尾版面配置區 2"/>
          <p:cNvSpPr>
            <a:spLocks noGrp="1"/>
          </p:cNvSpPr>
          <p:nvPr>
            <p:ph type="ftr" sz="quarter" idx="11"/>
          </p:nvPr>
        </p:nvSpPr>
        <p:spPr/>
        <p:txBody>
          <a:bodyPr/>
          <a:lstStyle>
            <a:lvl1pPr>
              <a:defRPr/>
            </a:lvl1pPr>
          </a:lstStyle>
          <a:p>
            <a:pPr>
              <a:defRPr/>
            </a:pPr>
            <a:endParaRPr lang="en-US" altLang="zh-TW"/>
          </a:p>
        </p:txBody>
      </p:sp>
      <p:sp>
        <p:nvSpPr>
          <p:cNvPr id="6" name="投影片編號版面配置區 22"/>
          <p:cNvSpPr>
            <a:spLocks noGrp="1"/>
          </p:cNvSpPr>
          <p:nvPr>
            <p:ph type="sldNum" sz="quarter" idx="12"/>
          </p:nvPr>
        </p:nvSpPr>
        <p:spPr/>
        <p:txBody>
          <a:bodyPr/>
          <a:lstStyle>
            <a:lvl1pPr>
              <a:defRPr/>
            </a:lvl1pPr>
          </a:lstStyle>
          <a:p>
            <a:pPr>
              <a:defRPr/>
            </a:pPr>
            <a:fld id="{E69FF293-58A4-4D1D-B397-AE2BB0F26D73}" type="slidenum">
              <a:rPr lang="en-US" altLang="zh-TW"/>
              <a:pPr>
                <a:defRPr/>
              </a:pPr>
              <a:t>‹#›</a:t>
            </a:fld>
            <a:endParaRPr lang="en-US" altLang="zh-TW"/>
          </a:p>
        </p:txBody>
      </p:sp>
    </p:spTree>
    <p:extLst>
      <p:ext uri="{BB962C8B-B14F-4D97-AF65-F5344CB8AC3E}">
        <p14:creationId xmlns:p14="http://schemas.microsoft.com/office/powerpoint/2010/main" val="759611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8" name="內容版面配置區 7"/>
          <p:cNvSpPr>
            <a:spLocks noGrp="1"/>
          </p:cNvSpPr>
          <p:nvPr>
            <p:ph sz="quarter" idx="1"/>
          </p:nvPr>
        </p:nvSpPr>
        <p:spPr>
          <a:xfrm>
            <a:off x="914400" y="1447800"/>
            <a:ext cx="777240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endParaRPr lang="en-US" altLang="zh-TW"/>
          </a:p>
        </p:txBody>
      </p:sp>
      <p:sp>
        <p:nvSpPr>
          <p:cNvPr id="5" name="頁尾版面配置區 2"/>
          <p:cNvSpPr>
            <a:spLocks noGrp="1"/>
          </p:cNvSpPr>
          <p:nvPr>
            <p:ph type="ftr" sz="quarter" idx="11"/>
          </p:nvPr>
        </p:nvSpPr>
        <p:spPr/>
        <p:txBody>
          <a:bodyPr/>
          <a:lstStyle>
            <a:lvl1pPr>
              <a:defRPr/>
            </a:lvl1pPr>
          </a:lstStyle>
          <a:p>
            <a:pPr>
              <a:defRPr/>
            </a:pPr>
            <a:endParaRPr lang="en-US" altLang="zh-TW"/>
          </a:p>
        </p:txBody>
      </p:sp>
      <p:sp>
        <p:nvSpPr>
          <p:cNvPr id="6" name="投影片編號版面配置區 22"/>
          <p:cNvSpPr>
            <a:spLocks noGrp="1"/>
          </p:cNvSpPr>
          <p:nvPr>
            <p:ph type="sldNum" sz="quarter" idx="12"/>
          </p:nvPr>
        </p:nvSpPr>
        <p:spPr/>
        <p:txBody>
          <a:bodyPr/>
          <a:lstStyle>
            <a:lvl1pPr>
              <a:defRPr/>
            </a:lvl1pPr>
          </a:lstStyle>
          <a:p>
            <a:pPr>
              <a:defRPr/>
            </a:pPr>
            <a:fld id="{017E55AC-BF32-4743-ACA4-C0BA4D1C5064}" type="slidenum">
              <a:rPr lang="en-US" altLang="zh-TW"/>
              <a:pPr>
                <a:defRPr/>
              </a:pPr>
              <a:t>‹#›</a:t>
            </a:fld>
            <a:endParaRPr lang="en-US" altLang="zh-TW"/>
          </a:p>
        </p:txBody>
      </p:sp>
    </p:spTree>
    <p:extLst>
      <p:ext uri="{BB962C8B-B14F-4D97-AF65-F5344CB8AC3E}">
        <p14:creationId xmlns:p14="http://schemas.microsoft.com/office/powerpoint/2010/main" val="1045136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useBgFill="1">
        <p:nvSpPr>
          <p:cNvPr id="5" name="圓角矩形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p:nvSpPr>
          <p:cNvPr id="6" name="矩形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p:nvSpPr>
          <p:cNvPr id="7" name="矩形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p:nvSpPr>
          <p:cNvPr id="8" name="矩形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p:nvSpPr>
          <p:cNvPr id="2" name="標題 1"/>
          <p:cNvSpPr>
            <a:spLocks noGrp="1"/>
          </p:cNvSpPr>
          <p:nvPr>
            <p:ph type="title"/>
          </p:nvPr>
        </p:nvSpPr>
        <p:spPr>
          <a:xfrm>
            <a:off x="722313" y="952500"/>
            <a:ext cx="7772400" cy="1362075"/>
          </a:xfrm>
        </p:spPr>
        <p:txBody>
          <a:bodyPr/>
          <a:lstStyle>
            <a:lvl1pPr algn="l">
              <a:buNone/>
              <a:defRPr sz="4000" b="0" cap="none"/>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TW" altLang="en-US" smtClean="0"/>
              <a:t>按一下以編輯母片文字樣式</a:t>
            </a:r>
          </a:p>
        </p:txBody>
      </p:sp>
      <p:sp>
        <p:nvSpPr>
          <p:cNvPr id="9" name="日期版面配置區 3"/>
          <p:cNvSpPr>
            <a:spLocks noGrp="1"/>
          </p:cNvSpPr>
          <p:nvPr>
            <p:ph type="dt" sz="half" idx="10"/>
          </p:nvPr>
        </p:nvSpPr>
        <p:spPr/>
        <p:txBody>
          <a:bodyPr/>
          <a:lstStyle>
            <a:lvl1pPr>
              <a:defRPr/>
            </a:lvl1pPr>
          </a:lstStyle>
          <a:p>
            <a:pPr>
              <a:defRPr/>
            </a:pPr>
            <a:endParaRPr lang="en-US" altLang="zh-TW"/>
          </a:p>
        </p:txBody>
      </p:sp>
      <p:sp>
        <p:nvSpPr>
          <p:cNvPr id="10" name="頁尾版面配置區 4"/>
          <p:cNvSpPr>
            <a:spLocks noGrp="1"/>
          </p:cNvSpPr>
          <p:nvPr>
            <p:ph type="ftr" sz="quarter" idx="11"/>
          </p:nvPr>
        </p:nvSpPr>
        <p:spPr>
          <a:xfrm>
            <a:off x="800100" y="6172200"/>
            <a:ext cx="4000500" cy="457200"/>
          </a:xfrm>
        </p:spPr>
        <p:txBody>
          <a:bodyPr/>
          <a:lstStyle>
            <a:lvl1pPr>
              <a:defRPr/>
            </a:lvl1pPr>
          </a:lstStyle>
          <a:p>
            <a:pPr>
              <a:defRPr/>
            </a:pPr>
            <a:endParaRPr lang="en-US" altLang="zh-TW"/>
          </a:p>
        </p:txBody>
      </p:sp>
      <p:sp>
        <p:nvSpPr>
          <p:cNvPr id="11" name="投影片編號版面配置區 5"/>
          <p:cNvSpPr>
            <a:spLocks noGrp="1"/>
          </p:cNvSpPr>
          <p:nvPr>
            <p:ph type="sldNum" sz="quarter" idx="12"/>
          </p:nvPr>
        </p:nvSpPr>
        <p:spPr>
          <a:xfrm>
            <a:off x="146050" y="6208713"/>
            <a:ext cx="457200" cy="457200"/>
          </a:xfrm>
        </p:spPr>
        <p:txBody>
          <a:bodyPr/>
          <a:lstStyle>
            <a:lvl1pPr>
              <a:defRPr/>
            </a:lvl1pPr>
          </a:lstStyle>
          <a:p>
            <a:pPr>
              <a:defRPr/>
            </a:pPr>
            <a:fld id="{9EBAD997-067D-4A8E-8A71-9874EAE1D2AA}" type="slidenum">
              <a:rPr lang="en-US" altLang="zh-TW"/>
              <a:pPr>
                <a:defRPr/>
              </a:pPr>
              <a:t>‹#›</a:t>
            </a:fld>
            <a:endParaRPr lang="en-US" altLang="zh-TW"/>
          </a:p>
        </p:txBody>
      </p:sp>
    </p:spTree>
    <p:extLst>
      <p:ext uri="{BB962C8B-B14F-4D97-AF65-F5344CB8AC3E}">
        <p14:creationId xmlns:p14="http://schemas.microsoft.com/office/powerpoint/2010/main" val="242829435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9" name="內容版面配置區 8"/>
          <p:cNvSpPr>
            <a:spLocks noGrp="1"/>
          </p:cNvSpPr>
          <p:nvPr>
            <p:ph sz="quarter" idx="1"/>
          </p:nvPr>
        </p:nvSpPr>
        <p:spPr>
          <a:xfrm>
            <a:off x="914400" y="1447800"/>
            <a:ext cx="374904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內容版面配置區 10"/>
          <p:cNvSpPr>
            <a:spLocks noGrp="1"/>
          </p:cNvSpPr>
          <p:nvPr>
            <p:ph sz="quarter" idx="2"/>
          </p:nvPr>
        </p:nvSpPr>
        <p:spPr>
          <a:xfrm>
            <a:off x="4933950" y="1447800"/>
            <a:ext cx="374904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13"/>
          <p:cNvSpPr>
            <a:spLocks noGrp="1"/>
          </p:cNvSpPr>
          <p:nvPr>
            <p:ph type="dt" sz="half" idx="10"/>
          </p:nvPr>
        </p:nvSpPr>
        <p:spPr/>
        <p:txBody>
          <a:bodyPr/>
          <a:lstStyle>
            <a:lvl1pPr>
              <a:defRPr/>
            </a:lvl1pPr>
          </a:lstStyle>
          <a:p>
            <a:pPr>
              <a:defRPr/>
            </a:pPr>
            <a:endParaRPr lang="en-US" altLang="zh-TW"/>
          </a:p>
        </p:txBody>
      </p:sp>
      <p:sp>
        <p:nvSpPr>
          <p:cNvPr id="6" name="頁尾版面配置區 2"/>
          <p:cNvSpPr>
            <a:spLocks noGrp="1"/>
          </p:cNvSpPr>
          <p:nvPr>
            <p:ph type="ftr" sz="quarter" idx="11"/>
          </p:nvPr>
        </p:nvSpPr>
        <p:spPr/>
        <p:txBody>
          <a:bodyPr/>
          <a:lstStyle>
            <a:lvl1pPr>
              <a:defRPr/>
            </a:lvl1pPr>
          </a:lstStyle>
          <a:p>
            <a:pPr>
              <a:defRPr/>
            </a:pPr>
            <a:endParaRPr lang="en-US" altLang="zh-TW"/>
          </a:p>
        </p:txBody>
      </p:sp>
      <p:sp>
        <p:nvSpPr>
          <p:cNvPr id="7" name="投影片編號版面配置區 22"/>
          <p:cNvSpPr>
            <a:spLocks noGrp="1"/>
          </p:cNvSpPr>
          <p:nvPr>
            <p:ph type="sldNum" sz="quarter" idx="12"/>
          </p:nvPr>
        </p:nvSpPr>
        <p:spPr/>
        <p:txBody>
          <a:bodyPr/>
          <a:lstStyle>
            <a:lvl1pPr>
              <a:defRPr/>
            </a:lvl1pPr>
          </a:lstStyle>
          <a:p>
            <a:pPr>
              <a:defRPr/>
            </a:pPr>
            <a:fld id="{AE6D2905-2526-4A51-B85B-A3F4142704B6}" type="slidenum">
              <a:rPr lang="en-US" altLang="zh-TW"/>
              <a:pPr>
                <a:defRPr/>
              </a:pPr>
              <a:t>‹#›</a:t>
            </a:fld>
            <a:endParaRPr lang="en-US" altLang="zh-TW"/>
          </a:p>
        </p:txBody>
      </p:sp>
    </p:spTree>
    <p:extLst>
      <p:ext uri="{BB962C8B-B14F-4D97-AF65-F5344CB8AC3E}">
        <p14:creationId xmlns:p14="http://schemas.microsoft.com/office/powerpoint/2010/main" val="391519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914400" y="273050"/>
            <a:ext cx="7772400" cy="1143000"/>
          </a:xfrm>
        </p:spPr>
        <p:txBody>
          <a:bodyPr/>
          <a:lstStyle>
            <a:lvl1pPr>
              <a:defRPr/>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TW" altLang="en-US" smtClean="0"/>
              <a:t>按一下以編輯母片文字樣式</a:t>
            </a:r>
          </a:p>
        </p:txBody>
      </p:sp>
      <p:sp>
        <p:nvSpPr>
          <p:cNvPr id="4" name="文字版面配置區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TW" altLang="en-US" smtClean="0"/>
              <a:t>按一下以編輯母片文字樣式</a:t>
            </a:r>
          </a:p>
        </p:txBody>
      </p:sp>
      <p:sp>
        <p:nvSpPr>
          <p:cNvPr id="11" name="內容版面配置區 10"/>
          <p:cNvSpPr>
            <a:spLocks noGrp="1"/>
          </p:cNvSpPr>
          <p:nvPr>
            <p:ph sz="half" idx="2"/>
          </p:nvPr>
        </p:nvSpPr>
        <p:spPr>
          <a:xfrm>
            <a:off x="914400" y="2247900"/>
            <a:ext cx="37338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3" name="內容版面配置區 12"/>
          <p:cNvSpPr>
            <a:spLocks noGrp="1"/>
          </p:cNvSpPr>
          <p:nvPr>
            <p:ph sz="half" idx="4"/>
          </p:nvPr>
        </p:nvSpPr>
        <p:spPr>
          <a:xfrm>
            <a:off x="4953000" y="2247900"/>
            <a:ext cx="37338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日期版面配置區 13"/>
          <p:cNvSpPr>
            <a:spLocks noGrp="1"/>
          </p:cNvSpPr>
          <p:nvPr>
            <p:ph type="dt" sz="half" idx="10"/>
          </p:nvPr>
        </p:nvSpPr>
        <p:spPr/>
        <p:txBody>
          <a:bodyPr/>
          <a:lstStyle>
            <a:lvl1pPr>
              <a:defRPr/>
            </a:lvl1pPr>
          </a:lstStyle>
          <a:p>
            <a:pPr>
              <a:defRPr/>
            </a:pPr>
            <a:endParaRPr lang="en-US" altLang="zh-TW"/>
          </a:p>
        </p:txBody>
      </p:sp>
      <p:sp>
        <p:nvSpPr>
          <p:cNvPr id="8" name="頁尾版面配置區 2"/>
          <p:cNvSpPr>
            <a:spLocks noGrp="1"/>
          </p:cNvSpPr>
          <p:nvPr>
            <p:ph type="ftr" sz="quarter" idx="11"/>
          </p:nvPr>
        </p:nvSpPr>
        <p:spPr/>
        <p:txBody>
          <a:bodyPr/>
          <a:lstStyle>
            <a:lvl1pPr>
              <a:defRPr/>
            </a:lvl1pPr>
          </a:lstStyle>
          <a:p>
            <a:pPr>
              <a:defRPr/>
            </a:pPr>
            <a:endParaRPr lang="en-US" altLang="zh-TW"/>
          </a:p>
        </p:txBody>
      </p:sp>
      <p:sp>
        <p:nvSpPr>
          <p:cNvPr id="9" name="投影片編號版面配置區 22"/>
          <p:cNvSpPr>
            <a:spLocks noGrp="1"/>
          </p:cNvSpPr>
          <p:nvPr>
            <p:ph type="sldNum" sz="quarter" idx="12"/>
          </p:nvPr>
        </p:nvSpPr>
        <p:spPr/>
        <p:txBody>
          <a:bodyPr/>
          <a:lstStyle>
            <a:lvl1pPr>
              <a:defRPr/>
            </a:lvl1pPr>
          </a:lstStyle>
          <a:p>
            <a:pPr>
              <a:defRPr/>
            </a:pPr>
            <a:fld id="{2C1822F2-5144-4A8A-940B-B2025DAE4292}" type="slidenum">
              <a:rPr lang="en-US" altLang="zh-TW"/>
              <a:pPr>
                <a:defRPr/>
              </a:pPr>
              <a:t>‹#›</a:t>
            </a:fld>
            <a:endParaRPr lang="en-US" altLang="zh-TW"/>
          </a:p>
        </p:txBody>
      </p:sp>
    </p:spTree>
    <p:extLst>
      <p:ext uri="{BB962C8B-B14F-4D97-AF65-F5344CB8AC3E}">
        <p14:creationId xmlns:p14="http://schemas.microsoft.com/office/powerpoint/2010/main" val="2502315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日期版面配置區 13"/>
          <p:cNvSpPr>
            <a:spLocks noGrp="1"/>
          </p:cNvSpPr>
          <p:nvPr>
            <p:ph type="dt" sz="half" idx="10"/>
          </p:nvPr>
        </p:nvSpPr>
        <p:spPr/>
        <p:txBody>
          <a:bodyPr/>
          <a:lstStyle>
            <a:lvl1pPr>
              <a:defRPr/>
            </a:lvl1pPr>
          </a:lstStyle>
          <a:p>
            <a:pPr>
              <a:defRPr/>
            </a:pPr>
            <a:endParaRPr lang="en-US" altLang="zh-TW"/>
          </a:p>
        </p:txBody>
      </p:sp>
      <p:sp>
        <p:nvSpPr>
          <p:cNvPr id="4" name="頁尾版面配置區 2"/>
          <p:cNvSpPr>
            <a:spLocks noGrp="1"/>
          </p:cNvSpPr>
          <p:nvPr>
            <p:ph type="ftr" sz="quarter" idx="11"/>
          </p:nvPr>
        </p:nvSpPr>
        <p:spPr/>
        <p:txBody>
          <a:bodyPr/>
          <a:lstStyle>
            <a:lvl1pPr>
              <a:defRPr/>
            </a:lvl1pPr>
          </a:lstStyle>
          <a:p>
            <a:pPr>
              <a:defRPr/>
            </a:pPr>
            <a:endParaRPr lang="en-US" altLang="zh-TW"/>
          </a:p>
        </p:txBody>
      </p:sp>
      <p:sp>
        <p:nvSpPr>
          <p:cNvPr id="5" name="投影片編號版面配置區 22"/>
          <p:cNvSpPr>
            <a:spLocks noGrp="1"/>
          </p:cNvSpPr>
          <p:nvPr>
            <p:ph type="sldNum" sz="quarter" idx="12"/>
          </p:nvPr>
        </p:nvSpPr>
        <p:spPr/>
        <p:txBody>
          <a:bodyPr/>
          <a:lstStyle>
            <a:lvl1pPr>
              <a:defRPr/>
            </a:lvl1pPr>
          </a:lstStyle>
          <a:p>
            <a:pPr>
              <a:defRPr/>
            </a:pPr>
            <a:fld id="{4B9A36E7-B277-4B36-8969-EB681336B112}" type="slidenum">
              <a:rPr lang="en-US" altLang="zh-TW"/>
              <a:pPr>
                <a:defRPr/>
              </a:pPr>
              <a:t>‹#›</a:t>
            </a:fld>
            <a:endParaRPr lang="en-US" altLang="zh-TW"/>
          </a:p>
        </p:txBody>
      </p:sp>
    </p:spTree>
    <p:extLst>
      <p:ext uri="{BB962C8B-B14F-4D97-AF65-F5344CB8AC3E}">
        <p14:creationId xmlns:p14="http://schemas.microsoft.com/office/powerpoint/2010/main" val="2447302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3"/>
          <p:cNvSpPr>
            <a:spLocks noGrp="1"/>
          </p:cNvSpPr>
          <p:nvPr>
            <p:ph type="dt" sz="half" idx="10"/>
          </p:nvPr>
        </p:nvSpPr>
        <p:spPr/>
        <p:txBody>
          <a:bodyPr/>
          <a:lstStyle>
            <a:lvl1pPr>
              <a:defRPr/>
            </a:lvl1pPr>
          </a:lstStyle>
          <a:p>
            <a:pPr>
              <a:defRPr/>
            </a:pPr>
            <a:endParaRPr lang="en-US" altLang="zh-TW"/>
          </a:p>
        </p:txBody>
      </p:sp>
      <p:sp>
        <p:nvSpPr>
          <p:cNvPr id="3" name="頁尾版面配置區 2"/>
          <p:cNvSpPr>
            <a:spLocks noGrp="1"/>
          </p:cNvSpPr>
          <p:nvPr>
            <p:ph type="ftr" sz="quarter" idx="11"/>
          </p:nvPr>
        </p:nvSpPr>
        <p:spPr/>
        <p:txBody>
          <a:bodyPr/>
          <a:lstStyle>
            <a:lvl1pPr>
              <a:defRPr/>
            </a:lvl1pPr>
          </a:lstStyle>
          <a:p>
            <a:pPr>
              <a:defRPr/>
            </a:pPr>
            <a:endParaRPr lang="en-US" altLang="zh-TW"/>
          </a:p>
        </p:txBody>
      </p:sp>
      <p:sp>
        <p:nvSpPr>
          <p:cNvPr id="4" name="投影片編號版面配置區 22"/>
          <p:cNvSpPr>
            <a:spLocks noGrp="1"/>
          </p:cNvSpPr>
          <p:nvPr>
            <p:ph type="sldNum" sz="quarter" idx="12"/>
          </p:nvPr>
        </p:nvSpPr>
        <p:spPr/>
        <p:txBody>
          <a:bodyPr/>
          <a:lstStyle>
            <a:lvl1pPr>
              <a:defRPr/>
            </a:lvl1pPr>
          </a:lstStyle>
          <a:p>
            <a:pPr>
              <a:defRPr/>
            </a:pPr>
            <a:fld id="{C0B303C6-361D-47FE-887B-077F31977053}" type="slidenum">
              <a:rPr lang="en-US" altLang="zh-TW"/>
              <a:pPr>
                <a:defRPr/>
              </a:pPr>
              <a:t>‹#›</a:t>
            </a:fld>
            <a:endParaRPr lang="en-US" altLang="zh-TW"/>
          </a:p>
        </p:txBody>
      </p:sp>
    </p:spTree>
    <p:extLst>
      <p:ext uri="{BB962C8B-B14F-4D97-AF65-F5344CB8AC3E}">
        <p14:creationId xmlns:p14="http://schemas.microsoft.com/office/powerpoint/2010/main" val="1995485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5" name="矩形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useBgFill="1">
        <p:nvSpPr>
          <p:cNvPr id="6" name="圓角矩形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p:nvSpPr>
          <p:cNvPr id="2" name="標題 1"/>
          <p:cNvSpPr>
            <a:spLocks noGrp="1"/>
          </p:cNvSpPr>
          <p:nvPr>
            <p:ph type="title"/>
          </p:nvPr>
        </p:nvSpPr>
        <p:spPr>
          <a:xfrm>
            <a:off x="914400" y="273050"/>
            <a:ext cx="7772400" cy="1143000"/>
          </a:xfrm>
        </p:spPr>
        <p:txBody>
          <a:bodyPr/>
          <a:lstStyle>
            <a:lvl1pPr algn="l">
              <a:buNone/>
              <a:defRPr sz="4000" b="0"/>
            </a:lvl1pPr>
          </a:lstStyle>
          <a:p>
            <a:r>
              <a:rPr lang="zh-TW" altLang="en-US" smtClean="0"/>
              <a:t>按一下以編輯母片標題樣式</a:t>
            </a:r>
            <a:endParaRPr lang="en-US"/>
          </a:p>
        </p:txBody>
      </p:sp>
      <p:sp>
        <p:nvSpPr>
          <p:cNvPr id="3" name="文字版面配置區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zh-TW" altLang="en-US" smtClean="0"/>
              <a:t>按一下以編輯母片文字樣式</a:t>
            </a:r>
          </a:p>
        </p:txBody>
      </p:sp>
      <p:sp>
        <p:nvSpPr>
          <p:cNvPr id="11" name="內容版面配置區 10"/>
          <p:cNvSpPr>
            <a:spLocks noGrp="1"/>
          </p:cNvSpPr>
          <p:nvPr>
            <p:ph sz="quarter" idx="1"/>
          </p:nvPr>
        </p:nvSpPr>
        <p:spPr>
          <a:xfrm>
            <a:off x="2971800" y="1600200"/>
            <a:ext cx="5715000" cy="44958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7" name="日期版面配置區 4"/>
          <p:cNvSpPr>
            <a:spLocks noGrp="1"/>
          </p:cNvSpPr>
          <p:nvPr>
            <p:ph type="dt" sz="half" idx="10"/>
          </p:nvPr>
        </p:nvSpPr>
        <p:spPr/>
        <p:txBody>
          <a:bodyPr/>
          <a:lstStyle>
            <a:lvl1pPr>
              <a:defRPr/>
            </a:lvl1pPr>
          </a:lstStyle>
          <a:p>
            <a:pPr>
              <a:defRPr/>
            </a:pPr>
            <a:endParaRPr lang="en-US" altLang="zh-TW"/>
          </a:p>
        </p:txBody>
      </p:sp>
      <p:sp>
        <p:nvSpPr>
          <p:cNvPr id="8" name="頁尾版面配置區 5"/>
          <p:cNvSpPr>
            <a:spLocks noGrp="1"/>
          </p:cNvSpPr>
          <p:nvPr>
            <p:ph type="ftr" sz="quarter" idx="11"/>
          </p:nvPr>
        </p:nvSpPr>
        <p:spPr/>
        <p:txBody>
          <a:bodyPr/>
          <a:lstStyle>
            <a:lvl1pPr>
              <a:defRPr/>
            </a:lvl1pPr>
          </a:lstStyle>
          <a:p>
            <a:pPr>
              <a:defRPr/>
            </a:pPr>
            <a:endParaRPr lang="en-US" altLang="zh-TW"/>
          </a:p>
        </p:txBody>
      </p:sp>
      <p:sp>
        <p:nvSpPr>
          <p:cNvPr id="9" name="投影片編號版面配置區 6"/>
          <p:cNvSpPr>
            <a:spLocks noGrp="1"/>
          </p:cNvSpPr>
          <p:nvPr>
            <p:ph type="sldNum" sz="quarter" idx="12"/>
          </p:nvPr>
        </p:nvSpPr>
        <p:spPr/>
        <p:txBody>
          <a:bodyPr/>
          <a:lstStyle>
            <a:lvl1pPr>
              <a:defRPr/>
            </a:lvl1pPr>
          </a:lstStyle>
          <a:p>
            <a:pPr>
              <a:defRPr/>
            </a:pPr>
            <a:fld id="{43A49689-F6BD-4775-9388-E4D854DC5771}" type="slidenum">
              <a:rPr lang="en-US" altLang="zh-TW"/>
              <a:pPr>
                <a:defRPr/>
              </a:pPr>
              <a:t>‹#›</a:t>
            </a:fld>
            <a:endParaRPr lang="en-US" altLang="zh-TW"/>
          </a:p>
        </p:txBody>
      </p:sp>
    </p:spTree>
    <p:extLst>
      <p:ext uri="{BB962C8B-B14F-4D97-AF65-F5344CB8AC3E}">
        <p14:creationId xmlns:p14="http://schemas.microsoft.com/office/powerpoint/2010/main" val="2493064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5" name="矩形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p:nvSpPr>
          <p:cNvPr id="6" name="矩形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p:nvSpPr>
          <p:cNvPr id="7" name="矩形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p:nvSpPr>
          <p:cNvPr id="2" name="標題 1"/>
          <p:cNvSpPr>
            <a:spLocks noGrp="1"/>
          </p:cNvSpPr>
          <p:nvPr>
            <p:ph type="title"/>
          </p:nvPr>
        </p:nvSpPr>
        <p:spPr>
          <a:xfrm>
            <a:off x="914400" y="4900550"/>
            <a:ext cx="7315200" cy="522288"/>
          </a:xfrm>
        </p:spPr>
        <p:txBody>
          <a:bodyPr anchor="ctr">
            <a:noAutofit/>
          </a:bodyPr>
          <a:lstStyle>
            <a:lvl1pPr algn="l">
              <a:buNone/>
              <a:defRPr sz="2800" b="0"/>
            </a:lvl1pPr>
          </a:lstStyle>
          <a:p>
            <a:r>
              <a:rPr lang="zh-TW" altLang="en-US" smtClean="0"/>
              <a:t>按一下以編輯母片標題樣式</a:t>
            </a:r>
            <a:endParaRPr lang="en-US"/>
          </a:p>
        </p:txBody>
      </p:sp>
      <p:sp>
        <p:nvSpPr>
          <p:cNvPr id="4" name="文字版面配置區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zh-TW" altLang="en-US" smtClean="0"/>
              <a:t>按一下以編輯母片文字樣式</a:t>
            </a:r>
          </a:p>
        </p:txBody>
      </p:sp>
      <p:sp>
        <p:nvSpPr>
          <p:cNvPr id="3" name="圖片版面配置區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zh-TW" altLang="en-US" noProof="0" smtClean="0"/>
              <a:t>按一下圖示以新增圖片</a:t>
            </a:r>
            <a:endParaRPr lang="en-US" noProof="0" dirty="0"/>
          </a:p>
        </p:txBody>
      </p:sp>
      <p:sp>
        <p:nvSpPr>
          <p:cNvPr id="8" name="日期版面配置區 4"/>
          <p:cNvSpPr>
            <a:spLocks noGrp="1"/>
          </p:cNvSpPr>
          <p:nvPr>
            <p:ph type="dt" sz="half" idx="10"/>
          </p:nvPr>
        </p:nvSpPr>
        <p:spPr/>
        <p:txBody>
          <a:bodyPr/>
          <a:lstStyle>
            <a:lvl1pPr>
              <a:defRPr/>
            </a:lvl1pPr>
          </a:lstStyle>
          <a:p>
            <a:pPr>
              <a:defRPr/>
            </a:pPr>
            <a:endParaRPr lang="en-US" altLang="zh-TW"/>
          </a:p>
        </p:txBody>
      </p:sp>
      <p:sp>
        <p:nvSpPr>
          <p:cNvPr id="9" name="頁尾版面配置區 5"/>
          <p:cNvSpPr>
            <a:spLocks noGrp="1"/>
          </p:cNvSpPr>
          <p:nvPr>
            <p:ph type="ftr" sz="quarter" idx="11"/>
          </p:nvPr>
        </p:nvSpPr>
        <p:spPr>
          <a:xfrm>
            <a:off x="914400" y="6172200"/>
            <a:ext cx="3886200" cy="457200"/>
          </a:xfrm>
        </p:spPr>
        <p:txBody>
          <a:bodyPr/>
          <a:lstStyle>
            <a:lvl1pPr>
              <a:defRPr/>
            </a:lvl1pPr>
          </a:lstStyle>
          <a:p>
            <a:pPr>
              <a:defRPr/>
            </a:pPr>
            <a:endParaRPr lang="en-US" altLang="zh-TW"/>
          </a:p>
        </p:txBody>
      </p:sp>
      <p:sp>
        <p:nvSpPr>
          <p:cNvPr id="10" name="投影片編號版面配置區 6"/>
          <p:cNvSpPr>
            <a:spLocks noGrp="1"/>
          </p:cNvSpPr>
          <p:nvPr>
            <p:ph type="sldNum" sz="quarter" idx="12"/>
          </p:nvPr>
        </p:nvSpPr>
        <p:spPr>
          <a:xfrm>
            <a:off x="146050" y="6208713"/>
            <a:ext cx="457200" cy="457200"/>
          </a:xfrm>
        </p:spPr>
        <p:txBody>
          <a:bodyPr/>
          <a:lstStyle>
            <a:lvl1pPr>
              <a:defRPr/>
            </a:lvl1pPr>
          </a:lstStyle>
          <a:p>
            <a:pPr>
              <a:defRPr/>
            </a:pPr>
            <a:fld id="{AD46DD96-C545-4AD5-867B-1FC3ADD3CB5E}" type="slidenum">
              <a:rPr lang="en-US" altLang="zh-TW"/>
              <a:pPr>
                <a:defRPr/>
              </a:pPr>
              <a:t>‹#›</a:t>
            </a:fld>
            <a:endParaRPr lang="en-US" altLang="zh-TW"/>
          </a:p>
        </p:txBody>
      </p:sp>
    </p:spTree>
    <p:extLst>
      <p:ext uri="{BB962C8B-B14F-4D97-AF65-F5344CB8AC3E}">
        <p14:creationId xmlns:p14="http://schemas.microsoft.com/office/powerpoint/2010/main" val="3126448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矩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useBgFill="1">
        <p:nvSpPr>
          <p:cNvPr id="8" name="圓角矩形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zh-TW" smtClean="0">
              <a:solidFill>
                <a:srgbClr val="FFFFFF"/>
              </a:solidFill>
              <a:latin typeface="Perpetua" pitchFamily="18" charset="0"/>
            </a:endParaRPr>
          </a:p>
        </p:txBody>
      </p:sp>
      <p:sp>
        <p:nvSpPr>
          <p:cNvPr id="1028" name="標題版面配置區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zh-TW" altLang="en-US" smtClean="0"/>
              <a:t>按一下以編輯母片標題樣式</a:t>
            </a:r>
          </a:p>
        </p:txBody>
      </p:sp>
      <p:sp>
        <p:nvSpPr>
          <p:cNvPr id="1029" name="文字版面配置區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14" name="日期版面配置區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latin typeface="Arial" charset="0"/>
              </a:defRPr>
            </a:lvl1pPr>
          </a:lstStyle>
          <a:p>
            <a:pPr>
              <a:defRPr/>
            </a:pPr>
            <a:endParaRPr lang="en-US" altLang="zh-TW"/>
          </a:p>
        </p:txBody>
      </p:sp>
      <p:sp>
        <p:nvSpPr>
          <p:cNvPr id="3" name="頁尾版面配置區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latin typeface="Arial" charset="0"/>
              </a:defRPr>
            </a:lvl1pPr>
          </a:lstStyle>
          <a:p>
            <a:pPr>
              <a:defRPr/>
            </a:pPr>
            <a:endParaRPr lang="en-US" altLang="zh-TW"/>
          </a:p>
        </p:txBody>
      </p:sp>
      <p:sp>
        <p:nvSpPr>
          <p:cNvPr id="23" name="投影片編號版面配置區 22"/>
          <p:cNvSpPr>
            <a:spLocks noGrp="1"/>
          </p:cNvSpPr>
          <p:nvPr>
            <p:ph type="sldNum" sz="quarter" idx="4"/>
          </p:nvPr>
        </p:nvSpPr>
        <p:spPr>
          <a:xfrm>
            <a:off x="146050" y="62103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a:solidFill>
                  <a:srgbClr val="FFFFFF"/>
                </a:solidFill>
                <a:latin typeface="Franklin Gothic Book" panose="020B0503020102020204" pitchFamily="34" charset="0"/>
                <a:ea typeface="微軟正黑體" panose="020B0604030504040204" pitchFamily="34" charset="-120"/>
              </a:defRPr>
            </a:lvl1pPr>
          </a:lstStyle>
          <a:p>
            <a:pPr>
              <a:defRPr/>
            </a:pPr>
            <a:fld id="{3D2D8A6E-1D4C-4A92-9971-AF7BD6DA98D8}" type="slidenum">
              <a:rPr lang="en-US" altLang="zh-TW"/>
              <a:pPr>
                <a:defRPr/>
              </a:pPr>
              <a:t>‹#›</a:t>
            </a:fld>
            <a:endParaRPr lang="en-US" altLang="zh-TW"/>
          </a:p>
        </p:txBody>
      </p:sp>
    </p:spTree>
  </p:cSld>
  <p:clrMap bg1="lt1" tx1="dk1" bg2="lt2" tx2="dk2" accent1="accent1" accent2="accent2" accent3="accent3" accent4="accent4" accent5="accent5" accent6="accent6" hlink="hlink" folHlink="folHlink"/>
  <p:sldLayoutIdLst>
    <p:sldLayoutId id="2147484115" r:id="rId1"/>
    <p:sldLayoutId id="2147484108" r:id="rId2"/>
    <p:sldLayoutId id="2147484116" r:id="rId3"/>
    <p:sldLayoutId id="2147484109" r:id="rId4"/>
    <p:sldLayoutId id="2147484110" r:id="rId5"/>
    <p:sldLayoutId id="2147484111" r:id="rId6"/>
    <p:sldLayoutId id="2147484112" r:id="rId7"/>
    <p:sldLayoutId id="2147484117" r:id="rId8"/>
    <p:sldLayoutId id="2147484118" r:id="rId9"/>
    <p:sldLayoutId id="2147484113" r:id="rId10"/>
    <p:sldLayoutId id="2147484114" r:id="rId11"/>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F6CEAD"/>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B58B80"/>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B58B80"/>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subTitle" idx="1"/>
          </p:nvPr>
        </p:nvSpPr>
        <p:spPr>
          <a:xfrm>
            <a:off x="2411413" y="3789363"/>
            <a:ext cx="6400800" cy="2209800"/>
          </a:xfrm>
        </p:spPr>
        <p:txBody>
          <a:bodyPr/>
          <a:lstStyle/>
          <a:p>
            <a:pPr algn="r" eaLnBrk="1" hangingPunct="1"/>
            <a:r>
              <a:rPr lang="zh-TW" altLang="en-US" smtClean="0">
                <a:latin typeface="微軟正黑體" panose="020B0604030504040204" pitchFamily="34" charset="-120"/>
                <a:ea typeface="微軟正黑體" panose="020B0604030504040204" pitchFamily="34" charset="-120"/>
              </a:rPr>
              <a:t>校本部資訊業務 報告</a:t>
            </a:r>
            <a:endParaRPr lang="en-US" altLang="zh-TW" smtClean="0">
              <a:latin typeface="微軟正黑體" panose="020B0604030504040204" pitchFamily="34" charset="-120"/>
              <a:ea typeface="微軟正黑體" panose="020B0604030504040204" pitchFamily="34" charset="-120"/>
            </a:endParaRPr>
          </a:p>
          <a:p>
            <a:pPr algn="r" eaLnBrk="1" hangingPunct="1"/>
            <a:r>
              <a:rPr lang="en-US" altLang="zh-TW" smtClean="0">
                <a:latin typeface="微軟正黑體" panose="020B0604030504040204" pitchFamily="34" charset="-120"/>
                <a:ea typeface="微軟正黑體" panose="020B0604030504040204" pitchFamily="34" charset="-120"/>
              </a:rPr>
              <a:t>107.10.25</a:t>
            </a:r>
          </a:p>
        </p:txBody>
      </p:sp>
      <p:sp>
        <p:nvSpPr>
          <p:cNvPr id="7171"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E01BA4BC-62C0-4BB7-B03E-04B245FAEDCC}" type="slidenum">
              <a:rPr lang="en-US" altLang="zh-TW" sz="1000" smtClean="0">
                <a:latin typeface="Arial" panose="020B0604020202020204" pitchFamily="34" charset="0"/>
              </a:rPr>
              <a:pPr>
                <a:spcBef>
                  <a:spcPct val="0"/>
                </a:spcBef>
                <a:buClrTx/>
                <a:buSzTx/>
                <a:buFontTx/>
                <a:buNone/>
              </a:pPr>
              <a:t>1</a:t>
            </a:fld>
            <a:endParaRPr lang="en-US" altLang="zh-TW" sz="1000" smtClean="0">
              <a:latin typeface="Arial" panose="020B0604020202020204" pitchFamily="34" charset="0"/>
            </a:endParaRPr>
          </a:p>
        </p:txBody>
      </p:sp>
      <p:sp>
        <p:nvSpPr>
          <p:cNvPr id="3074" name="Rectangle 2"/>
          <p:cNvSpPr>
            <a:spLocks noGrp="1" noChangeArrowheads="1"/>
          </p:cNvSpPr>
          <p:nvPr>
            <p:ph type="ctrTitle"/>
          </p:nvPr>
        </p:nvSpPr>
        <p:spPr>
          <a:xfrm>
            <a:off x="457200" y="1506538"/>
            <a:ext cx="8229600" cy="1470025"/>
          </a:xfrm>
        </p:spPr>
        <p:txBody>
          <a:bodyPr>
            <a:normAutofit fontScale="90000"/>
          </a:bodyPr>
          <a:lstStyle/>
          <a:p>
            <a:pPr eaLnBrk="1" fontAlgn="auto" hangingPunct="1">
              <a:spcAft>
                <a:spcPts val="0"/>
              </a:spcAft>
              <a:defRPr/>
            </a:pPr>
            <a:r>
              <a:rPr altLang="zh-TW" sz="4800" b="1" smtClean="0">
                <a:latin typeface="微軟正黑體" pitchFamily="34" charset="-120"/>
              </a:rPr>
              <a:t>107</a:t>
            </a:r>
            <a:r>
              <a:rPr lang="zh-TW" altLang="en-US" sz="4800" b="1" smtClean="0">
                <a:latin typeface="微軟正黑體" pitchFamily="34" charset="-120"/>
              </a:rPr>
              <a:t>學年度</a:t>
            </a:r>
            <a:br>
              <a:rPr lang="zh-TW" altLang="en-US" sz="4800" b="1" smtClean="0">
                <a:latin typeface="微軟正黑體" pitchFamily="34" charset="-120"/>
              </a:rPr>
            </a:br>
            <a:r>
              <a:rPr lang="zh-TW" altLang="en-US" sz="4800" b="1" smtClean="0">
                <a:latin typeface="微軟正黑體" pitchFamily="34" charset="-120"/>
              </a:rPr>
              <a:t>圖書資訊發展諮議委員會</a:t>
            </a:r>
          </a:p>
        </p:txBody>
      </p:sp>
    </p:spTree>
  </p:cSld>
  <p:clrMapOvr>
    <a:masterClrMapping/>
  </p:clrMapOvr>
  <p:transition spd="slow">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標題 1"/>
          <p:cNvSpPr>
            <a:spLocks noGrp="1"/>
          </p:cNvSpPr>
          <p:nvPr>
            <p:ph type="title"/>
          </p:nvPr>
        </p:nvSpPr>
        <p:spPr>
          <a:xfrm>
            <a:off x="914400" y="115888"/>
            <a:ext cx="7772400" cy="1143000"/>
          </a:xfrm>
        </p:spPr>
        <p:txBody>
          <a:bodyPr/>
          <a:lstStyle/>
          <a:p>
            <a:pPr eaLnBrk="1" hangingPunct="1"/>
            <a:r>
              <a:rPr lang="zh-TW" altLang="en-US" sz="2800" b="1" smtClean="0">
                <a:latin typeface="微軟正黑體" panose="020B0604030504040204" pitchFamily="34" charset="-120"/>
              </a:rPr>
              <a:t>預算經費</a:t>
            </a:r>
          </a:p>
        </p:txBody>
      </p:sp>
      <p:sp>
        <p:nvSpPr>
          <p:cNvPr id="17411"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B1DCA50B-E427-44C9-A523-90679A56C2A4}" type="slidenum">
              <a:rPr lang="en-US" altLang="zh-TW" sz="1000" smtClean="0">
                <a:latin typeface="Arial" panose="020B0604020202020204" pitchFamily="34" charset="0"/>
              </a:rPr>
              <a:pPr>
                <a:spcBef>
                  <a:spcPct val="0"/>
                </a:spcBef>
                <a:buClrTx/>
                <a:buSzTx/>
                <a:buFontTx/>
                <a:buNone/>
              </a:pPr>
              <a:t>10</a:t>
            </a:fld>
            <a:endParaRPr lang="en-US" altLang="zh-TW" sz="1000" smtClean="0">
              <a:latin typeface="Arial" panose="020B0604020202020204" pitchFamily="34" charset="0"/>
            </a:endParaRPr>
          </a:p>
        </p:txBody>
      </p:sp>
      <p:graphicFrame>
        <p:nvGraphicFramePr>
          <p:cNvPr id="3" name="表格 2"/>
          <p:cNvGraphicFramePr>
            <a:graphicFrameLocks noGrp="1"/>
          </p:cNvGraphicFramePr>
          <p:nvPr/>
        </p:nvGraphicFramePr>
        <p:xfrm>
          <a:off x="468313" y="1760538"/>
          <a:ext cx="8280399" cy="1081088"/>
        </p:xfrm>
        <a:graphic>
          <a:graphicData uri="http://schemas.openxmlformats.org/drawingml/2006/table">
            <a:tbl>
              <a:tblPr>
                <a:tableStyleId>{69CF1AB2-1976-4502-BF36-3FF5EA218861}</a:tableStyleId>
              </a:tblPr>
              <a:tblGrid>
                <a:gridCol w="1279699">
                  <a:extLst>
                    <a:ext uri="{9D8B030D-6E8A-4147-A177-3AD203B41FA5}">
                      <a16:colId xmlns:a16="http://schemas.microsoft.com/office/drawing/2014/main" val="20000"/>
                    </a:ext>
                  </a:extLst>
                </a:gridCol>
                <a:gridCol w="1000100">
                  <a:extLst>
                    <a:ext uri="{9D8B030D-6E8A-4147-A177-3AD203B41FA5}">
                      <a16:colId xmlns:a16="http://schemas.microsoft.com/office/drawing/2014/main" val="20001"/>
                    </a:ext>
                  </a:extLst>
                </a:gridCol>
                <a:gridCol w="1000100">
                  <a:extLst>
                    <a:ext uri="{9D8B030D-6E8A-4147-A177-3AD203B41FA5}">
                      <a16:colId xmlns:a16="http://schemas.microsoft.com/office/drawing/2014/main" val="20002"/>
                    </a:ext>
                  </a:extLst>
                </a:gridCol>
                <a:gridCol w="1000100">
                  <a:extLst>
                    <a:ext uri="{9D8B030D-6E8A-4147-A177-3AD203B41FA5}">
                      <a16:colId xmlns:a16="http://schemas.microsoft.com/office/drawing/2014/main" val="20003"/>
                    </a:ext>
                  </a:extLst>
                </a:gridCol>
                <a:gridCol w="1000100">
                  <a:extLst>
                    <a:ext uri="{9D8B030D-6E8A-4147-A177-3AD203B41FA5}">
                      <a16:colId xmlns:a16="http://schemas.microsoft.com/office/drawing/2014/main" val="20004"/>
                    </a:ext>
                  </a:extLst>
                </a:gridCol>
                <a:gridCol w="1000100">
                  <a:extLst>
                    <a:ext uri="{9D8B030D-6E8A-4147-A177-3AD203B41FA5}">
                      <a16:colId xmlns:a16="http://schemas.microsoft.com/office/drawing/2014/main" val="20005"/>
                    </a:ext>
                  </a:extLst>
                </a:gridCol>
                <a:gridCol w="1000100">
                  <a:extLst>
                    <a:ext uri="{9D8B030D-6E8A-4147-A177-3AD203B41FA5}">
                      <a16:colId xmlns:a16="http://schemas.microsoft.com/office/drawing/2014/main" val="20006"/>
                    </a:ext>
                  </a:extLst>
                </a:gridCol>
                <a:gridCol w="1000100">
                  <a:extLst>
                    <a:ext uri="{9D8B030D-6E8A-4147-A177-3AD203B41FA5}">
                      <a16:colId xmlns:a16="http://schemas.microsoft.com/office/drawing/2014/main" val="20007"/>
                    </a:ext>
                  </a:extLst>
                </a:gridCol>
              </a:tblGrid>
              <a:tr h="270272">
                <a:tc>
                  <a:txBody>
                    <a:bodyPr/>
                    <a:lstStyle/>
                    <a:p>
                      <a:pPr algn="ctr">
                        <a:spcAft>
                          <a:spcPts val="0"/>
                        </a:spcAft>
                      </a:pPr>
                      <a:r>
                        <a:rPr lang="zh-TW" sz="1300" kern="100" dirty="0">
                          <a:effectLst/>
                        </a:rPr>
                        <a:t>　</a:t>
                      </a:r>
                      <a:endParaRPr lang="zh-TW" sz="1300" kern="100" dirty="0">
                        <a:effectLst/>
                        <a:latin typeface="標楷體" panose="03000509000000000000" pitchFamily="65" charset="-120"/>
                        <a:ea typeface="標楷體" panose="03000509000000000000" pitchFamily="65" charset="-120"/>
                      </a:endParaRPr>
                    </a:p>
                  </a:txBody>
                  <a:tcPr marL="17779" marR="17779" marT="0" marB="0" anchor="ctr"/>
                </a:tc>
                <a:tc>
                  <a:txBody>
                    <a:bodyPr/>
                    <a:lstStyle/>
                    <a:p>
                      <a:pPr algn="ctr">
                        <a:spcAft>
                          <a:spcPts val="0"/>
                        </a:spcAft>
                      </a:pPr>
                      <a:r>
                        <a:rPr lang="zh-TW" sz="1300" kern="100" dirty="0">
                          <a:effectLst/>
                          <a:latin typeface="標楷體" panose="03000509000000000000" pitchFamily="65" charset="-120"/>
                          <a:ea typeface="標楷體" panose="03000509000000000000" pitchFamily="65" charset="-120"/>
                        </a:rPr>
                        <a:t>系統設備</a:t>
                      </a:r>
                    </a:p>
                  </a:txBody>
                  <a:tcPr marL="17779" marR="17779" marT="0" marB="0" anchor="ctr"/>
                </a:tc>
                <a:tc>
                  <a:txBody>
                    <a:bodyPr/>
                    <a:lstStyle/>
                    <a:p>
                      <a:pPr algn="ctr">
                        <a:spcAft>
                          <a:spcPts val="0"/>
                        </a:spcAft>
                      </a:pPr>
                      <a:r>
                        <a:rPr lang="zh-TW" sz="1300" kern="100" dirty="0">
                          <a:effectLst/>
                          <a:latin typeface="標楷體" panose="03000509000000000000" pitchFamily="65" charset="-120"/>
                          <a:ea typeface="標楷體" panose="03000509000000000000" pitchFamily="65" charset="-120"/>
                        </a:rPr>
                        <a:t>網路設備</a:t>
                      </a:r>
                    </a:p>
                  </a:txBody>
                  <a:tcPr marL="17779" marR="17779" marT="0" marB="0" anchor="ctr"/>
                </a:tc>
                <a:tc>
                  <a:txBody>
                    <a:bodyPr/>
                    <a:lstStyle/>
                    <a:p>
                      <a:pPr algn="ctr">
                        <a:spcAft>
                          <a:spcPts val="0"/>
                        </a:spcAft>
                      </a:pPr>
                      <a:r>
                        <a:rPr lang="zh-TW" sz="1300" kern="100" dirty="0">
                          <a:effectLst/>
                          <a:latin typeface="標楷體" panose="03000509000000000000" pitchFamily="65" charset="-120"/>
                          <a:ea typeface="標楷體" panose="03000509000000000000" pitchFamily="65" charset="-120"/>
                        </a:rPr>
                        <a:t>軟體</a:t>
                      </a:r>
                    </a:p>
                  </a:txBody>
                  <a:tcPr marL="17779" marR="17779" marT="0" marB="0" anchor="ctr"/>
                </a:tc>
                <a:tc>
                  <a:txBody>
                    <a:bodyPr/>
                    <a:lstStyle/>
                    <a:p>
                      <a:pPr algn="ctr">
                        <a:spcAft>
                          <a:spcPts val="0"/>
                        </a:spcAft>
                      </a:pPr>
                      <a:r>
                        <a:rPr lang="zh-TW" sz="1300" kern="100" dirty="0">
                          <a:effectLst/>
                          <a:latin typeface="標楷體" panose="03000509000000000000" pitchFamily="65" charset="-120"/>
                          <a:ea typeface="標楷體" panose="03000509000000000000" pitchFamily="65" charset="-120"/>
                        </a:rPr>
                        <a:t>個人電腦</a:t>
                      </a:r>
                    </a:p>
                  </a:txBody>
                  <a:tcPr marL="17779" marR="17779" marT="0" marB="0" anchor="ctr"/>
                </a:tc>
                <a:tc>
                  <a:txBody>
                    <a:bodyPr/>
                    <a:lstStyle/>
                    <a:p>
                      <a:pPr algn="ctr">
                        <a:spcAft>
                          <a:spcPts val="0"/>
                        </a:spcAft>
                      </a:pPr>
                      <a:r>
                        <a:rPr lang="zh-TW" sz="1300" kern="100" dirty="0" smtClean="0">
                          <a:effectLst/>
                          <a:latin typeface="標楷體" panose="03000509000000000000" pitchFamily="65" charset="-120"/>
                          <a:ea typeface="標楷體" panose="03000509000000000000" pitchFamily="65" charset="-120"/>
                        </a:rPr>
                        <a:t>其它</a:t>
                      </a:r>
                      <a:r>
                        <a:rPr lang="zh-TW" sz="1300" kern="100" dirty="0">
                          <a:effectLst/>
                          <a:latin typeface="標楷體" panose="03000509000000000000" pitchFamily="65" charset="-120"/>
                          <a:ea typeface="標楷體" panose="03000509000000000000" pitchFamily="65" charset="-120"/>
                        </a:rPr>
                        <a:t>週邊</a:t>
                      </a:r>
                    </a:p>
                  </a:txBody>
                  <a:tcPr marL="17779" marR="17779" marT="0" marB="0" anchor="ctr"/>
                </a:tc>
                <a:tc>
                  <a:txBody>
                    <a:bodyPr/>
                    <a:lstStyle/>
                    <a:p>
                      <a:pPr algn="ctr">
                        <a:spcAft>
                          <a:spcPts val="0"/>
                        </a:spcAft>
                      </a:pPr>
                      <a:r>
                        <a:rPr lang="zh-TW" sz="1300" kern="100" dirty="0">
                          <a:effectLst/>
                          <a:latin typeface="標楷體" panose="03000509000000000000" pitchFamily="65" charset="-120"/>
                          <a:ea typeface="標楷體" panose="03000509000000000000" pitchFamily="65" charset="-120"/>
                        </a:rPr>
                        <a:t>維護費用</a:t>
                      </a:r>
                    </a:p>
                  </a:txBody>
                  <a:tcPr marL="17779" marR="17779" marT="0" marB="0" anchor="ctr"/>
                </a:tc>
                <a:tc>
                  <a:txBody>
                    <a:bodyPr/>
                    <a:lstStyle/>
                    <a:p>
                      <a:pPr algn="ctr">
                        <a:spcAft>
                          <a:spcPts val="0"/>
                        </a:spcAft>
                      </a:pPr>
                      <a:r>
                        <a:rPr lang="zh-TW" sz="1300" kern="100" dirty="0">
                          <a:effectLst/>
                          <a:latin typeface="標楷體" panose="03000509000000000000" pitchFamily="65" charset="-120"/>
                          <a:ea typeface="標楷體" panose="03000509000000000000" pitchFamily="65" charset="-120"/>
                        </a:rPr>
                        <a:t>合計</a:t>
                      </a:r>
                    </a:p>
                  </a:txBody>
                  <a:tcPr marL="17779" marR="17779" marT="0" marB="0" anchor="ctr"/>
                </a:tc>
                <a:extLst>
                  <a:ext uri="{0D108BD9-81ED-4DB2-BD59-A6C34878D82A}">
                    <a16:rowId xmlns:a16="http://schemas.microsoft.com/office/drawing/2014/main" val="10000"/>
                  </a:ext>
                </a:extLst>
              </a:tr>
              <a:tr h="270272">
                <a:tc>
                  <a:txBody>
                    <a:bodyPr/>
                    <a:lstStyle/>
                    <a:p>
                      <a:pPr algn="ctr">
                        <a:spcAft>
                          <a:spcPts val="0"/>
                        </a:spcAft>
                      </a:pPr>
                      <a:r>
                        <a:rPr lang="zh-TW" sz="1300" kern="100" dirty="0">
                          <a:effectLst/>
                          <a:latin typeface="標楷體" panose="03000509000000000000" pitchFamily="65" charset="-120"/>
                          <a:ea typeface="標楷體" panose="03000509000000000000" pitchFamily="65" charset="-120"/>
                        </a:rPr>
                        <a:t>學校自籌經費</a:t>
                      </a:r>
                    </a:p>
                  </a:txBody>
                  <a:tcPr marL="17779" marR="17779"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693,000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1,350,300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1,647,450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endParaRPr kumimoji="0" lang="zh-TW" sz="1300" kern="10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509,250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6,731,370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7,240,620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17780" marT="0" marB="0" anchor="ctr"/>
                </a:tc>
                <a:extLst>
                  <a:ext uri="{0D108BD9-81ED-4DB2-BD59-A6C34878D82A}">
                    <a16:rowId xmlns:a16="http://schemas.microsoft.com/office/drawing/2014/main" val="10001"/>
                  </a:ext>
                </a:extLst>
              </a:tr>
              <a:tr h="270272">
                <a:tc>
                  <a:txBody>
                    <a:bodyPr/>
                    <a:lstStyle/>
                    <a:p>
                      <a:pPr algn="ctr">
                        <a:spcAft>
                          <a:spcPts val="0"/>
                        </a:spcAft>
                      </a:pPr>
                      <a:r>
                        <a:rPr lang="zh-TW" altLang="zh-TW" sz="1300" kern="100" dirty="0" smtClean="0">
                          <a:effectLst/>
                          <a:latin typeface="標楷體" panose="03000509000000000000" pitchFamily="65" charset="-120"/>
                          <a:ea typeface="標楷體" panose="03000509000000000000" pitchFamily="65" charset="-120"/>
                        </a:rPr>
                        <a:t>專責經費</a:t>
                      </a:r>
                      <a:r>
                        <a:rPr lang="en-US" altLang="zh-TW" sz="1300" kern="100" dirty="0" smtClean="0">
                          <a:effectLst/>
                          <a:latin typeface="標楷體" panose="03000509000000000000" pitchFamily="65" charset="-120"/>
                          <a:ea typeface="標楷體" panose="03000509000000000000" pitchFamily="65" charset="-120"/>
                        </a:rPr>
                        <a:t>(106)</a:t>
                      </a:r>
                      <a:endParaRPr lang="zh-TW" sz="1300" kern="100" dirty="0">
                        <a:effectLst/>
                        <a:latin typeface="標楷體" panose="03000509000000000000" pitchFamily="65" charset="-120"/>
                        <a:ea typeface="標楷體" panose="03000509000000000000" pitchFamily="65" charset="-120"/>
                      </a:endParaRPr>
                    </a:p>
                  </a:txBody>
                  <a:tcPr marL="17779" marR="17779"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2,766,000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514,000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3,280,000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17780" marT="0" marB="0" anchor="ctr"/>
                </a:tc>
                <a:extLst>
                  <a:ext uri="{0D108BD9-81ED-4DB2-BD59-A6C34878D82A}">
                    <a16:rowId xmlns:a16="http://schemas.microsoft.com/office/drawing/2014/main" val="3174123681"/>
                  </a:ext>
                </a:extLst>
              </a:tr>
              <a:tr h="270272">
                <a:tc>
                  <a:txBody>
                    <a:bodyPr/>
                    <a:lstStyle/>
                    <a:p>
                      <a:pPr algn="ctr">
                        <a:spcAft>
                          <a:spcPts val="0"/>
                        </a:spcAft>
                      </a:pPr>
                      <a:r>
                        <a:rPr lang="zh-TW" sz="1300" kern="100" dirty="0">
                          <a:effectLst/>
                          <a:latin typeface="標楷體" panose="03000509000000000000" pitchFamily="65" charset="-120"/>
                          <a:ea typeface="標楷體" panose="03000509000000000000" pitchFamily="65" charset="-120"/>
                        </a:rPr>
                        <a:t>合計</a:t>
                      </a:r>
                    </a:p>
                  </a:txBody>
                  <a:tcPr marL="17779" marR="17779"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3,459,000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1,864,300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1,647,450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pPr algn="r">
                        <a:spcAft>
                          <a:spcPts val="0"/>
                        </a:spcAft>
                      </a:pPr>
                      <a:r>
                        <a:rPr kumimoji="0" lang="en-US" sz="1300" kern="100">
                          <a:solidFill>
                            <a:schemeClr val="dk1"/>
                          </a:solidFill>
                          <a:effectLst/>
                          <a:latin typeface="Century Gothic" panose="020B0502020202020204" pitchFamily="34" charset="0"/>
                          <a:ea typeface="標楷體" panose="03000509000000000000" pitchFamily="65" charset="-120"/>
                          <a:cs typeface="+mn-cs"/>
                        </a:rPr>
                        <a:t>0</a:t>
                      </a:r>
                      <a:endParaRPr kumimoji="0" lang="zh-TW" sz="1300" kern="10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509,250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6,731,370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0" marT="0" marB="0" anchor="ctr"/>
                </a:tc>
                <a:tc>
                  <a:txBody>
                    <a:bodyPr/>
                    <a:lstStyle/>
                    <a:p>
                      <a:pPr algn="r">
                        <a:spcAft>
                          <a:spcPts val="0"/>
                        </a:spcAft>
                      </a:pPr>
                      <a:r>
                        <a:rPr kumimoji="0" lang="en-US" sz="1300" kern="100" dirty="0" smtClean="0">
                          <a:solidFill>
                            <a:schemeClr val="dk1"/>
                          </a:solidFill>
                          <a:effectLst/>
                          <a:latin typeface="Century Gothic" panose="020B0502020202020204" pitchFamily="34" charset="0"/>
                          <a:ea typeface="標楷體" panose="03000509000000000000" pitchFamily="65" charset="-120"/>
                          <a:cs typeface="+mn-cs"/>
                        </a:rPr>
                        <a:t>10,520,620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17780" marR="17780" marT="0" marB="0" anchor="ctr"/>
                </a:tc>
                <a:extLst>
                  <a:ext uri="{0D108BD9-81ED-4DB2-BD59-A6C34878D82A}">
                    <a16:rowId xmlns:a16="http://schemas.microsoft.com/office/drawing/2014/main" val="10003"/>
                  </a:ext>
                </a:extLst>
              </a:tr>
            </a:tbl>
          </a:graphicData>
        </a:graphic>
      </p:graphicFrame>
      <p:sp>
        <p:nvSpPr>
          <p:cNvPr id="17459" name="文字方塊 3"/>
          <p:cNvSpPr txBox="1">
            <a:spLocks noChangeArrowheads="1"/>
          </p:cNvSpPr>
          <p:nvPr/>
        </p:nvSpPr>
        <p:spPr bwMode="auto">
          <a:xfrm>
            <a:off x="468313" y="1403350"/>
            <a:ext cx="2416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TW">
                <a:latin typeface="Century Gothic" panose="020B0502020202020204" pitchFamily="34" charset="0"/>
                <a:ea typeface="標楷體" panose="03000509000000000000" pitchFamily="65" charset="-120"/>
              </a:rPr>
              <a:t>106</a:t>
            </a:r>
            <a:r>
              <a:rPr lang="zh-TW" altLang="zh-TW">
                <a:latin typeface="Century Gothic" panose="020B0502020202020204" pitchFamily="34" charset="0"/>
                <a:ea typeface="標楷體" panose="03000509000000000000" pitchFamily="65" charset="-120"/>
              </a:rPr>
              <a:t>學年經費執行狀況</a:t>
            </a:r>
            <a:endParaRPr lang="zh-TW" altLang="en-US">
              <a:latin typeface="Century Gothic" panose="020B0502020202020204" pitchFamily="34" charset="0"/>
              <a:ea typeface="標楷體" panose="03000509000000000000" pitchFamily="65" charset="-120"/>
            </a:endParaRPr>
          </a:p>
        </p:txBody>
      </p:sp>
      <p:graphicFrame>
        <p:nvGraphicFramePr>
          <p:cNvPr id="5" name="表格 4"/>
          <p:cNvGraphicFramePr>
            <a:graphicFrameLocks noGrp="1"/>
          </p:cNvGraphicFramePr>
          <p:nvPr/>
        </p:nvGraphicFramePr>
        <p:xfrm>
          <a:off x="457200" y="3765550"/>
          <a:ext cx="8280399" cy="1943100"/>
        </p:xfrm>
        <a:graphic>
          <a:graphicData uri="http://schemas.openxmlformats.org/drawingml/2006/table">
            <a:tbl>
              <a:tblPr>
                <a:tableStyleId>{69CF1AB2-1976-4502-BF36-3FF5EA218861}</a:tableStyleId>
              </a:tblPr>
              <a:tblGrid>
                <a:gridCol w="2015455">
                  <a:extLst>
                    <a:ext uri="{9D8B030D-6E8A-4147-A177-3AD203B41FA5}">
                      <a16:colId xmlns:a16="http://schemas.microsoft.com/office/drawing/2014/main" val="20000"/>
                    </a:ext>
                  </a:extLst>
                </a:gridCol>
                <a:gridCol w="576064">
                  <a:extLst>
                    <a:ext uri="{9D8B030D-6E8A-4147-A177-3AD203B41FA5}">
                      <a16:colId xmlns:a16="http://schemas.microsoft.com/office/drawing/2014/main" val="20001"/>
                    </a:ext>
                  </a:extLst>
                </a:gridCol>
                <a:gridCol w="1512168">
                  <a:extLst>
                    <a:ext uri="{9D8B030D-6E8A-4147-A177-3AD203B41FA5}">
                      <a16:colId xmlns:a16="http://schemas.microsoft.com/office/drawing/2014/main" val="20002"/>
                    </a:ext>
                  </a:extLst>
                </a:gridCol>
                <a:gridCol w="2376264">
                  <a:extLst>
                    <a:ext uri="{9D8B030D-6E8A-4147-A177-3AD203B41FA5}">
                      <a16:colId xmlns:a16="http://schemas.microsoft.com/office/drawing/2014/main" val="20003"/>
                    </a:ext>
                  </a:extLst>
                </a:gridCol>
                <a:gridCol w="1800448">
                  <a:extLst>
                    <a:ext uri="{9D8B030D-6E8A-4147-A177-3AD203B41FA5}">
                      <a16:colId xmlns:a16="http://schemas.microsoft.com/office/drawing/2014/main" val="20004"/>
                    </a:ext>
                  </a:extLst>
                </a:gridCol>
              </a:tblGrid>
              <a:tr h="323850">
                <a:tc>
                  <a:txBody>
                    <a:bodyPr/>
                    <a:lstStyle/>
                    <a:p>
                      <a:pPr algn="ctr">
                        <a:lnSpc>
                          <a:spcPts val="1500"/>
                        </a:lnSpc>
                        <a:spcAft>
                          <a:spcPts val="0"/>
                        </a:spcAft>
                      </a:pPr>
                      <a:r>
                        <a:rPr lang="zh-TW" sz="1300" kern="0" dirty="0">
                          <a:effectLst/>
                          <a:latin typeface="標楷體" panose="03000509000000000000" pitchFamily="65" charset="-120"/>
                          <a:ea typeface="標楷體" panose="03000509000000000000" pitchFamily="65" charset="-120"/>
                        </a:rPr>
                        <a:t>名稱</a:t>
                      </a:r>
                      <a:endParaRPr lang="zh-TW" sz="1300" kern="100" dirty="0">
                        <a:effectLst/>
                        <a:latin typeface="標楷體" panose="03000509000000000000" pitchFamily="65" charset="-120"/>
                        <a:ea typeface="標楷體" panose="03000509000000000000" pitchFamily="65" charset="-120"/>
                      </a:endParaRPr>
                    </a:p>
                  </a:txBody>
                  <a:tcPr marL="68576" marR="68576" marT="0" marB="0" anchor="ctr"/>
                </a:tc>
                <a:tc>
                  <a:txBody>
                    <a:bodyPr/>
                    <a:lstStyle/>
                    <a:p>
                      <a:pPr algn="ctr">
                        <a:lnSpc>
                          <a:spcPts val="1500"/>
                        </a:lnSpc>
                        <a:spcAft>
                          <a:spcPts val="0"/>
                        </a:spcAft>
                      </a:pPr>
                      <a:r>
                        <a:rPr lang="zh-TW" sz="1300" kern="0" dirty="0">
                          <a:effectLst/>
                          <a:latin typeface="標楷體" panose="03000509000000000000" pitchFamily="65" charset="-120"/>
                          <a:ea typeface="標楷體" panose="03000509000000000000" pitchFamily="65" charset="-120"/>
                        </a:rPr>
                        <a:t>數量</a:t>
                      </a:r>
                      <a:endParaRPr lang="zh-TW" sz="1300" kern="100" dirty="0">
                        <a:effectLst/>
                        <a:latin typeface="標楷體" panose="03000509000000000000" pitchFamily="65" charset="-120"/>
                        <a:ea typeface="標楷體" panose="03000509000000000000" pitchFamily="65" charset="-120"/>
                      </a:endParaRPr>
                    </a:p>
                  </a:txBody>
                  <a:tcPr marL="68576" marR="68576" marT="0" marB="0" anchor="ctr"/>
                </a:tc>
                <a:tc>
                  <a:txBody>
                    <a:bodyPr/>
                    <a:lstStyle/>
                    <a:p>
                      <a:pPr algn="ctr">
                        <a:lnSpc>
                          <a:spcPts val="1500"/>
                        </a:lnSpc>
                        <a:spcAft>
                          <a:spcPts val="0"/>
                        </a:spcAft>
                      </a:pPr>
                      <a:r>
                        <a:rPr lang="zh-TW" sz="1300" kern="0" dirty="0">
                          <a:effectLst/>
                          <a:latin typeface="標楷體" panose="03000509000000000000" pitchFamily="65" charset="-120"/>
                          <a:ea typeface="標楷體" panose="03000509000000000000" pitchFamily="65" charset="-120"/>
                        </a:rPr>
                        <a:t>金額</a:t>
                      </a:r>
                      <a:endParaRPr lang="zh-TW" sz="1300" kern="100" dirty="0">
                        <a:effectLst/>
                        <a:latin typeface="標楷體" panose="03000509000000000000" pitchFamily="65" charset="-120"/>
                        <a:ea typeface="標楷體" panose="03000509000000000000" pitchFamily="65" charset="-120"/>
                      </a:endParaRPr>
                    </a:p>
                  </a:txBody>
                  <a:tcPr marL="68576" marR="68576" marT="0" marB="0" anchor="ctr"/>
                </a:tc>
                <a:tc>
                  <a:txBody>
                    <a:bodyPr/>
                    <a:lstStyle/>
                    <a:p>
                      <a:pPr algn="ctr">
                        <a:lnSpc>
                          <a:spcPts val="1500"/>
                        </a:lnSpc>
                        <a:spcAft>
                          <a:spcPts val="0"/>
                        </a:spcAft>
                      </a:pPr>
                      <a:r>
                        <a:rPr lang="zh-TW" sz="1300" kern="0" dirty="0">
                          <a:effectLst/>
                          <a:latin typeface="標楷體" panose="03000509000000000000" pitchFamily="65" charset="-120"/>
                          <a:ea typeface="標楷體" panose="03000509000000000000" pitchFamily="65" charset="-120"/>
                        </a:rPr>
                        <a:t>經費來源</a:t>
                      </a:r>
                      <a:endParaRPr lang="zh-TW" sz="1300" kern="100" dirty="0">
                        <a:effectLst/>
                        <a:latin typeface="標楷體" panose="03000509000000000000" pitchFamily="65" charset="-120"/>
                        <a:ea typeface="標楷體" panose="03000509000000000000" pitchFamily="65" charset="-120"/>
                      </a:endParaRPr>
                    </a:p>
                  </a:txBody>
                  <a:tcPr marL="68576" marR="68576" marT="0" marB="0" anchor="ctr"/>
                </a:tc>
                <a:tc>
                  <a:txBody>
                    <a:bodyPr/>
                    <a:lstStyle/>
                    <a:p>
                      <a:pPr algn="ctr">
                        <a:lnSpc>
                          <a:spcPts val="1500"/>
                        </a:lnSpc>
                        <a:spcAft>
                          <a:spcPts val="0"/>
                        </a:spcAft>
                      </a:pPr>
                      <a:r>
                        <a:rPr lang="zh-TW" sz="1300" kern="0" dirty="0">
                          <a:effectLst/>
                          <a:latin typeface="標楷體" panose="03000509000000000000" pitchFamily="65" charset="-120"/>
                          <a:ea typeface="標楷體" panose="03000509000000000000" pitchFamily="65" charset="-120"/>
                        </a:rPr>
                        <a:t>備註</a:t>
                      </a:r>
                      <a:endParaRPr lang="zh-TW" sz="1300" kern="100" dirty="0">
                        <a:effectLst/>
                        <a:latin typeface="標楷體" panose="03000509000000000000" pitchFamily="65" charset="-120"/>
                        <a:ea typeface="標楷體" panose="03000509000000000000" pitchFamily="65" charset="-120"/>
                      </a:endParaRPr>
                    </a:p>
                  </a:txBody>
                  <a:tcPr marL="68576" marR="68576" marT="0" marB="0" anchor="ctr"/>
                </a:tc>
                <a:extLst>
                  <a:ext uri="{0D108BD9-81ED-4DB2-BD59-A6C34878D82A}">
                    <a16:rowId xmlns:a16="http://schemas.microsoft.com/office/drawing/2014/main" val="10000"/>
                  </a:ext>
                </a:extLst>
              </a:tr>
              <a:tr h="323850">
                <a:tc>
                  <a:txBody>
                    <a:bodyPr/>
                    <a:lstStyle/>
                    <a:p>
                      <a:pPr>
                        <a:spcAft>
                          <a:spcPts val="0"/>
                        </a:spcAft>
                      </a:pPr>
                      <a:r>
                        <a:rPr kumimoji="0" lang="zh-TW" sz="1300" kern="100" dirty="0">
                          <a:solidFill>
                            <a:schemeClr val="dk1"/>
                          </a:solidFill>
                          <a:effectLst/>
                          <a:latin typeface="標楷體" panose="03000509000000000000" pitchFamily="65" charset="-120"/>
                          <a:ea typeface="標楷體" panose="03000509000000000000" pitchFamily="65" charset="-120"/>
                          <a:cs typeface="+mn-cs"/>
                        </a:rPr>
                        <a:t>個人電腦</a:t>
                      </a:r>
                    </a:p>
                  </a:txBody>
                  <a:tcPr marL="68580" marR="0" marT="0" marB="0" anchor="ctr"/>
                </a:tc>
                <a:tc>
                  <a:txBody>
                    <a:bodyPr/>
                    <a:lstStyle/>
                    <a:p>
                      <a:pPr algn="ctr">
                        <a:spcAft>
                          <a:spcPts val="0"/>
                        </a:spcAft>
                      </a:pPr>
                      <a:r>
                        <a:rPr kumimoji="0" lang="en-US" sz="1300" kern="100" dirty="0">
                          <a:solidFill>
                            <a:schemeClr val="dk1"/>
                          </a:solidFill>
                          <a:effectLst/>
                          <a:latin typeface="Century Gothic" panose="020B0502020202020204" pitchFamily="34" charset="0"/>
                          <a:ea typeface="標楷體" panose="03000509000000000000" pitchFamily="65" charset="-120"/>
                          <a:cs typeface="+mn-cs"/>
                        </a:rPr>
                        <a:t>158</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68580" marR="0" marT="0" marB="0" anchor="ctr"/>
                </a:tc>
                <a:tc>
                  <a:txBody>
                    <a:bodyPr/>
                    <a:lstStyle/>
                    <a:p>
                      <a:pPr algn="r">
                        <a:spcAft>
                          <a:spcPts val="0"/>
                        </a:spcAft>
                      </a:pPr>
                      <a:r>
                        <a:rPr kumimoji="0" lang="en-US" sz="1300" kern="100">
                          <a:solidFill>
                            <a:schemeClr val="dk1"/>
                          </a:solidFill>
                          <a:effectLst/>
                          <a:latin typeface="Century Gothic" panose="020B0502020202020204" pitchFamily="34" charset="0"/>
                          <a:ea typeface="標楷體" panose="03000509000000000000" pitchFamily="65" charset="-120"/>
                          <a:cs typeface="+mn-cs"/>
                        </a:rPr>
                        <a:t>4,350,000 </a:t>
                      </a:r>
                      <a:endParaRPr kumimoji="0" lang="zh-TW" sz="1300" kern="100">
                        <a:solidFill>
                          <a:schemeClr val="dk1"/>
                        </a:solidFill>
                        <a:effectLst/>
                        <a:latin typeface="Century Gothic" panose="020B0502020202020204" pitchFamily="34" charset="0"/>
                        <a:ea typeface="標楷體" panose="03000509000000000000" pitchFamily="65" charset="-120"/>
                        <a:cs typeface="+mn-cs"/>
                      </a:endParaRPr>
                    </a:p>
                  </a:txBody>
                  <a:tcPr marL="68580" marR="0" marT="0" marB="0"/>
                </a:tc>
                <a:tc>
                  <a:txBody>
                    <a:bodyPr/>
                    <a:lstStyle/>
                    <a:p>
                      <a:pPr marL="0" algn="l" rtl="0" eaLnBrk="1" latinLnBrk="0" hangingPunct="1">
                        <a:spcAft>
                          <a:spcPts val="0"/>
                        </a:spcAft>
                      </a:pPr>
                      <a:r>
                        <a:rPr kumimoji="0" lang="en-US" sz="1300" kern="100" dirty="0">
                          <a:solidFill>
                            <a:schemeClr val="dk1"/>
                          </a:solidFill>
                          <a:effectLst/>
                          <a:latin typeface="標楷體" panose="03000509000000000000" pitchFamily="65" charset="-120"/>
                          <a:ea typeface="標楷體" panose="03000509000000000000" pitchFamily="65" charset="-120"/>
                          <a:cs typeface="+mn-cs"/>
                        </a:rPr>
                        <a:t>107</a:t>
                      </a:r>
                      <a:r>
                        <a:rPr kumimoji="0" lang="zh-TW" sz="1300" kern="100" dirty="0">
                          <a:solidFill>
                            <a:schemeClr val="dk1"/>
                          </a:solidFill>
                          <a:effectLst/>
                          <a:latin typeface="標楷體" panose="03000509000000000000" pitchFamily="65" charset="-120"/>
                          <a:ea typeface="標楷體" panose="03000509000000000000" pitchFamily="65" charset="-120"/>
                          <a:cs typeface="+mn-cs"/>
                        </a:rPr>
                        <a:t>整體發展經費</a:t>
                      </a:r>
                      <a:r>
                        <a:rPr kumimoji="0" lang="en-US" sz="1300" kern="100" dirty="0">
                          <a:solidFill>
                            <a:schemeClr val="dk1"/>
                          </a:solidFill>
                          <a:effectLst/>
                          <a:latin typeface="標楷體" panose="03000509000000000000" pitchFamily="65" charset="-120"/>
                          <a:ea typeface="標楷體" panose="03000509000000000000" pitchFamily="65" charset="-120"/>
                          <a:cs typeface="+mn-cs"/>
                        </a:rPr>
                        <a:t>(a042)</a:t>
                      </a:r>
                      <a:endParaRPr kumimoji="0" lang="zh-TW" sz="1300" kern="100" dirty="0">
                        <a:solidFill>
                          <a:schemeClr val="dk1"/>
                        </a:solidFill>
                        <a:effectLst/>
                        <a:latin typeface="標楷體" panose="03000509000000000000" pitchFamily="65" charset="-120"/>
                        <a:ea typeface="標楷體" panose="03000509000000000000" pitchFamily="65" charset="-120"/>
                        <a:cs typeface="+mn-cs"/>
                      </a:endParaRPr>
                    </a:p>
                  </a:txBody>
                  <a:tcPr marL="68580" marR="0" marT="0" marB="0"/>
                </a:tc>
                <a:tc>
                  <a:txBody>
                    <a:bodyPr/>
                    <a:lstStyle/>
                    <a:p>
                      <a:pPr marL="0" algn="l" rtl="0" eaLnBrk="1" latinLnBrk="0" hangingPunct="1">
                        <a:spcAft>
                          <a:spcPts val="0"/>
                        </a:spcAft>
                      </a:pPr>
                      <a:r>
                        <a:rPr kumimoji="0" lang="zh-TW" sz="1300" kern="100" dirty="0">
                          <a:solidFill>
                            <a:schemeClr val="dk1"/>
                          </a:solidFill>
                          <a:effectLst/>
                          <a:latin typeface="標楷體" panose="03000509000000000000" pitchFamily="65" charset="-120"/>
                          <a:ea typeface="標楷體" panose="03000509000000000000" pitchFamily="65" charset="-120"/>
                          <a:cs typeface="+mn-cs"/>
                        </a:rPr>
                        <a:t>完成</a:t>
                      </a:r>
                    </a:p>
                  </a:txBody>
                  <a:tcPr marL="68580" marR="68580" marT="0" marB="0"/>
                </a:tc>
                <a:extLst>
                  <a:ext uri="{0D108BD9-81ED-4DB2-BD59-A6C34878D82A}">
                    <a16:rowId xmlns:a16="http://schemas.microsoft.com/office/drawing/2014/main" val="10001"/>
                  </a:ext>
                </a:extLst>
              </a:tr>
              <a:tr h="323850">
                <a:tc>
                  <a:txBody>
                    <a:bodyPr/>
                    <a:lstStyle/>
                    <a:p>
                      <a:pPr>
                        <a:spcAft>
                          <a:spcPts val="0"/>
                        </a:spcAft>
                      </a:pPr>
                      <a:r>
                        <a:rPr kumimoji="0" lang="zh-TW" sz="1300" kern="100" dirty="0">
                          <a:solidFill>
                            <a:schemeClr val="dk1"/>
                          </a:solidFill>
                          <a:effectLst/>
                          <a:latin typeface="標楷體" panose="03000509000000000000" pitchFamily="65" charset="-120"/>
                          <a:ea typeface="標楷體" panose="03000509000000000000" pitchFamily="65" charset="-120"/>
                          <a:cs typeface="+mn-cs"/>
                        </a:rPr>
                        <a:t>超高速乙太網路交換器</a:t>
                      </a:r>
                    </a:p>
                  </a:txBody>
                  <a:tcPr marL="68580" marR="0" marT="0" marB="0" anchor="ctr"/>
                </a:tc>
                <a:tc>
                  <a:txBody>
                    <a:bodyPr/>
                    <a:lstStyle/>
                    <a:p>
                      <a:pPr algn="ctr">
                        <a:spcAft>
                          <a:spcPts val="0"/>
                        </a:spcAft>
                      </a:pPr>
                      <a:r>
                        <a:rPr kumimoji="0" lang="en-US" sz="1300" kern="100" dirty="0">
                          <a:solidFill>
                            <a:schemeClr val="dk1"/>
                          </a:solidFill>
                          <a:effectLst/>
                          <a:latin typeface="Century Gothic" panose="020B0502020202020204" pitchFamily="34" charset="0"/>
                          <a:ea typeface="標楷體" panose="03000509000000000000" pitchFamily="65" charset="-120"/>
                          <a:cs typeface="+mn-cs"/>
                        </a:rPr>
                        <a:t>2</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68580" marR="0" marT="0" marB="0" anchor="ctr"/>
                </a:tc>
                <a:tc>
                  <a:txBody>
                    <a:bodyPr/>
                    <a:lstStyle/>
                    <a:p>
                      <a:pPr algn="r">
                        <a:spcAft>
                          <a:spcPts val="0"/>
                        </a:spcAft>
                      </a:pPr>
                      <a:r>
                        <a:rPr kumimoji="0" lang="en-US" sz="1300" kern="100" dirty="0">
                          <a:solidFill>
                            <a:schemeClr val="dk1"/>
                          </a:solidFill>
                          <a:effectLst/>
                          <a:latin typeface="Century Gothic" panose="020B0502020202020204" pitchFamily="34" charset="0"/>
                          <a:ea typeface="標楷體" panose="03000509000000000000" pitchFamily="65" charset="-120"/>
                          <a:cs typeface="+mn-cs"/>
                        </a:rPr>
                        <a:t>478,800 </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68580" marR="0" marT="0" marB="0"/>
                </a:tc>
                <a:tc>
                  <a:txBody>
                    <a:bodyPr/>
                    <a:lstStyle/>
                    <a:p>
                      <a:pPr marL="0" algn="l" rtl="0" eaLnBrk="1" latinLnBrk="0" hangingPunct="1">
                        <a:spcAft>
                          <a:spcPts val="0"/>
                        </a:spcAft>
                      </a:pPr>
                      <a:r>
                        <a:rPr kumimoji="0" lang="en-US" sz="1300" kern="100" dirty="0">
                          <a:solidFill>
                            <a:schemeClr val="dk1"/>
                          </a:solidFill>
                          <a:effectLst/>
                          <a:latin typeface="標楷體" panose="03000509000000000000" pitchFamily="65" charset="-120"/>
                          <a:ea typeface="標楷體" panose="03000509000000000000" pitchFamily="65" charset="-120"/>
                          <a:cs typeface="+mn-cs"/>
                        </a:rPr>
                        <a:t>107</a:t>
                      </a:r>
                      <a:r>
                        <a:rPr kumimoji="0" lang="zh-TW" sz="1300" kern="100" dirty="0">
                          <a:solidFill>
                            <a:schemeClr val="dk1"/>
                          </a:solidFill>
                          <a:effectLst/>
                          <a:latin typeface="標楷體" panose="03000509000000000000" pitchFamily="65" charset="-120"/>
                          <a:ea typeface="標楷體" panose="03000509000000000000" pitchFamily="65" charset="-120"/>
                          <a:cs typeface="+mn-cs"/>
                        </a:rPr>
                        <a:t>整體發展經費</a:t>
                      </a:r>
                      <a:r>
                        <a:rPr kumimoji="0" lang="en-US" sz="1300" kern="100" dirty="0">
                          <a:solidFill>
                            <a:schemeClr val="dk1"/>
                          </a:solidFill>
                          <a:effectLst/>
                          <a:latin typeface="標楷體" panose="03000509000000000000" pitchFamily="65" charset="-120"/>
                          <a:ea typeface="標楷體" panose="03000509000000000000" pitchFamily="65" charset="-120"/>
                          <a:cs typeface="+mn-cs"/>
                        </a:rPr>
                        <a:t>(e001)</a:t>
                      </a:r>
                      <a:endParaRPr kumimoji="0" lang="zh-TW" sz="1300" kern="100" dirty="0">
                        <a:solidFill>
                          <a:schemeClr val="dk1"/>
                        </a:solidFill>
                        <a:effectLst/>
                        <a:latin typeface="標楷體" panose="03000509000000000000" pitchFamily="65" charset="-120"/>
                        <a:ea typeface="標楷體" panose="03000509000000000000" pitchFamily="65" charset="-120"/>
                        <a:cs typeface="+mn-cs"/>
                      </a:endParaRPr>
                    </a:p>
                  </a:txBody>
                  <a:tcPr marL="68580" marR="0" marT="0" marB="0"/>
                </a:tc>
                <a:tc>
                  <a:txBody>
                    <a:bodyPr/>
                    <a:lstStyle/>
                    <a:p>
                      <a:pPr marL="0" algn="l" rtl="0" eaLnBrk="1" latinLnBrk="0" hangingPunct="1">
                        <a:spcAft>
                          <a:spcPts val="0"/>
                        </a:spcAft>
                      </a:pPr>
                      <a:r>
                        <a:rPr kumimoji="0" lang="zh-TW" sz="1300" kern="100" dirty="0">
                          <a:solidFill>
                            <a:schemeClr val="dk1"/>
                          </a:solidFill>
                          <a:effectLst/>
                          <a:latin typeface="標楷體" panose="03000509000000000000" pitchFamily="65" charset="-120"/>
                          <a:ea typeface="標楷體" panose="03000509000000000000" pitchFamily="65" charset="-120"/>
                          <a:cs typeface="+mn-cs"/>
                        </a:rPr>
                        <a:t>完成</a:t>
                      </a:r>
                    </a:p>
                  </a:txBody>
                  <a:tcPr marL="68580" marR="68580" marT="0" marB="0"/>
                </a:tc>
                <a:extLst>
                  <a:ext uri="{0D108BD9-81ED-4DB2-BD59-A6C34878D82A}">
                    <a16:rowId xmlns:a16="http://schemas.microsoft.com/office/drawing/2014/main" val="10002"/>
                  </a:ext>
                </a:extLst>
              </a:tr>
              <a:tr h="323850">
                <a:tc>
                  <a:txBody>
                    <a:bodyPr/>
                    <a:lstStyle/>
                    <a:p>
                      <a:pPr>
                        <a:spcAft>
                          <a:spcPts val="0"/>
                        </a:spcAft>
                      </a:pPr>
                      <a:r>
                        <a:rPr kumimoji="0" lang="zh-TW" sz="1300" kern="100" dirty="0">
                          <a:solidFill>
                            <a:schemeClr val="dk1"/>
                          </a:solidFill>
                          <a:effectLst/>
                          <a:latin typeface="標楷體" panose="03000509000000000000" pitchFamily="65" charset="-120"/>
                          <a:ea typeface="標楷體" panose="03000509000000000000" pitchFamily="65" charset="-120"/>
                          <a:cs typeface="+mn-cs"/>
                        </a:rPr>
                        <a:t>網路交換器</a:t>
                      </a:r>
                    </a:p>
                  </a:txBody>
                  <a:tcPr marL="68580" marR="0" marT="0" marB="0" anchor="ctr"/>
                </a:tc>
                <a:tc>
                  <a:txBody>
                    <a:bodyPr/>
                    <a:lstStyle/>
                    <a:p>
                      <a:pPr algn="ctr">
                        <a:spcAft>
                          <a:spcPts val="0"/>
                        </a:spcAft>
                      </a:pPr>
                      <a:r>
                        <a:rPr kumimoji="0" lang="en-US" sz="1300" kern="100" dirty="0">
                          <a:solidFill>
                            <a:schemeClr val="dk1"/>
                          </a:solidFill>
                          <a:effectLst/>
                          <a:latin typeface="Century Gothic" panose="020B0502020202020204" pitchFamily="34" charset="0"/>
                          <a:ea typeface="標楷體" panose="03000509000000000000" pitchFamily="65" charset="-120"/>
                          <a:cs typeface="+mn-cs"/>
                        </a:rPr>
                        <a:t>10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68580" marR="0" marT="0" marB="0" anchor="ctr"/>
                </a:tc>
                <a:tc>
                  <a:txBody>
                    <a:bodyPr/>
                    <a:lstStyle/>
                    <a:p>
                      <a:pPr algn="r">
                        <a:spcAft>
                          <a:spcPts val="0"/>
                        </a:spcAft>
                      </a:pPr>
                      <a:r>
                        <a:rPr kumimoji="0" lang="en-US" sz="1300" kern="100" dirty="0">
                          <a:solidFill>
                            <a:schemeClr val="dk1"/>
                          </a:solidFill>
                          <a:effectLst/>
                          <a:latin typeface="Century Gothic" panose="020B0502020202020204" pitchFamily="34" charset="0"/>
                          <a:ea typeface="標楷體" panose="03000509000000000000" pitchFamily="65" charset="-120"/>
                          <a:cs typeface="+mn-cs"/>
                        </a:rPr>
                        <a:t>210,000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68580" marR="0" marT="0" marB="0"/>
                </a:tc>
                <a:tc>
                  <a:txBody>
                    <a:bodyPr/>
                    <a:lstStyle/>
                    <a:p>
                      <a:pPr marL="0" algn="l" rtl="0" eaLnBrk="1" latinLnBrk="0" hangingPunct="1">
                        <a:spcAft>
                          <a:spcPts val="0"/>
                        </a:spcAft>
                      </a:pPr>
                      <a:r>
                        <a:rPr kumimoji="0" lang="en-US" sz="1300" kern="100" dirty="0">
                          <a:solidFill>
                            <a:schemeClr val="dk1"/>
                          </a:solidFill>
                          <a:effectLst/>
                          <a:latin typeface="標楷體" panose="03000509000000000000" pitchFamily="65" charset="-120"/>
                          <a:ea typeface="標楷體" panose="03000509000000000000" pitchFamily="65" charset="-120"/>
                          <a:cs typeface="+mn-cs"/>
                        </a:rPr>
                        <a:t>107</a:t>
                      </a:r>
                      <a:r>
                        <a:rPr kumimoji="0" lang="zh-TW" sz="1300" kern="100" dirty="0">
                          <a:solidFill>
                            <a:schemeClr val="dk1"/>
                          </a:solidFill>
                          <a:effectLst/>
                          <a:latin typeface="標楷體" panose="03000509000000000000" pitchFamily="65" charset="-120"/>
                          <a:ea typeface="標楷體" panose="03000509000000000000" pitchFamily="65" charset="-120"/>
                          <a:cs typeface="+mn-cs"/>
                        </a:rPr>
                        <a:t>整體發展經費</a:t>
                      </a:r>
                      <a:r>
                        <a:rPr kumimoji="0" lang="en-US" sz="1300" kern="100" dirty="0">
                          <a:solidFill>
                            <a:schemeClr val="dk1"/>
                          </a:solidFill>
                          <a:effectLst/>
                          <a:latin typeface="標楷體" panose="03000509000000000000" pitchFamily="65" charset="-120"/>
                          <a:ea typeface="標楷體" panose="03000509000000000000" pitchFamily="65" charset="-120"/>
                          <a:cs typeface="+mn-cs"/>
                        </a:rPr>
                        <a:t>(a044)</a:t>
                      </a:r>
                      <a:endParaRPr kumimoji="0" lang="zh-TW" sz="1300" kern="100" dirty="0">
                        <a:solidFill>
                          <a:schemeClr val="dk1"/>
                        </a:solidFill>
                        <a:effectLst/>
                        <a:latin typeface="標楷體" panose="03000509000000000000" pitchFamily="65" charset="-120"/>
                        <a:ea typeface="標楷體" panose="03000509000000000000" pitchFamily="65" charset="-120"/>
                        <a:cs typeface="+mn-cs"/>
                      </a:endParaRPr>
                    </a:p>
                  </a:txBody>
                  <a:tcPr marL="68580" marR="0" marT="0" marB="0"/>
                </a:tc>
                <a:tc>
                  <a:txBody>
                    <a:bodyPr/>
                    <a:lstStyle/>
                    <a:p>
                      <a:pPr marL="0" algn="l" rtl="0" eaLnBrk="1" latinLnBrk="0" hangingPunct="1">
                        <a:spcAft>
                          <a:spcPts val="0"/>
                        </a:spcAft>
                      </a:pPr>
                      <a:r>
                        <a:rPr kumimoji="0" lang="zh-TW" sz="1300" kern="100" dirty="0">
                          <a:solidFill>
                            <a:schemeClr val="dk1"/>
                          </a:solidFill>
                          <a:effectLst/>
                          <a:latin typeface="標楷體" panose="03000509000000000000" pitchFamily="65" charset="-120"/>
                          <a:ea typeface="標楷體" panose="03000509000000000000" pitchFamily="65" charset="-120"/>
                          <a:cs typeface="+mn-cs"/>
                        </a:rPr>
                        <a:t>完成</a:t>
                      </a:r>
                    </a:p>
                  </a:txBody>
                  <a:tcPr marL="68580" marR="68580" marT="0" marB="0"/>
                </a:tc>
                <a:extLst>
                  <a:ext uri="{0D108BD9-81ED-4DB2-BD59-A6C34878D82A}">
                    <a16:rowId xmlns:a16="http://schemas.microsoft.com/office/drawing/2014/main" val="2631554804"/>
                  </a:ext>
                </a:extLst>
              </a:tr>
              <a:tr h="323850">
                <a:tc>
                  <a:txBody>
                    <a:bodyPr/>
                    <a:lstStyle/>
                    <a:p>
                      <a:pPr>
                        <a:spcAft>
                          <a:spcPts val="0"/>
                        </a:spcAft>
                      </a:pPr>
                      <a:r>
                        <a:rPr kumimoji="0" lang="zh-TW" sz="1300" kern="100" dirty="0">
                          <a:solidFill>
                            <a:schemeClr val="dk1"/>
                          </a:solidFill>
                          <a:effectLst/>
                          <a:latin typeface="標楷體" panose="03000509000000000000" pitchFamily="65" charset="-120"/>
                          <a:ea typeface="標楷體" panose="03000509000000000000" pitchFamily="65" charset="-120"/>
                          <a:cs typeface="+mn-cs"/>
                        </a:rPr>
                        <a:t>管理主機機架式伺服器</a:t>
                      </a:r>
                    </a:p>
                  </a:txBody>
                  <a:tcPr marL="68580" marR="0" marT="0" marB="0" anchor="ctr"/>
                </a:tc>
                <a:tc>
                  <a:txBody>
                    <a:bodyPr/>
                    <a:lstStyle/>
                    <a:p>
                      <a:pPr algn="ctr">
                        <a:spcAft>
                          <a:spcPts val="0"/>
                        </a:spcAft>
                      </a:pPr>
                      <a:r>
                        <a:rPr kumimoji="0" lang="en-US" sz="1300" kern="100">
                          <a:solidFill>
                            <a:schemeClr val="dk1"/>
                          </a:solidFill>
                          <a:effectLst/>
                          <a:latin typeface="Century Gothic" panose="020B0502020202020204" pitchFamily="34" charset="0"/>
                          <a:ea typeface="標楷體" panose="03000509000000000000" pitchFamily="65" charset="-120"/>
                          <a:cs typeface="+mn-cs"/>
                        </a:rPr>
                        <a:t>1</a:t>
                      </a:r>
                      <a:endParaRPr kumimoji="0" lang="zh-TW" sz="1300" kern="100">
                        <a:solidFill>
                          <a:schemeClr val="dk1"/>
                        </a:solidFill>
                        <a:effectLst/>
                        <a:latin typeface="Century Gothic" panose="020B0502020202020204" pitchFamily="34" charset="0"/>
                        <a:ea typeface="標楷體" panose="03000509000000000000" pitchFamily="65" charset="-120"/>
                        <a:cs typeface="+mn-cs"/>
                      </a:endParaRPr>
                    </a:p>
                  </a:txBody>
                  <a:tcPr marL="68580" marR="0" marT="0" marB="0" anchor="ctr"/>
                </a:tc>
                <a:tc>
                  <a:txBody>
                    <a:bodyPr/>
                    <a:lstStyle/>
                    <a:p>
                      <a:pPr algn="r">
                        <a:spcAft>
                          <a:spcPts val="0"/>
                        </a:spcAft>
                      </a:pPr>
                      <a:r>
                        <a:rPr kumimoji="0" lang="en-US" sz="1300" kern="100" dirty="0">
                          <a:solidFill>
                            <a:schemeClr val="dk1"/>
                          </a:solidFill>
                          <a:effectLst/>
                          <a:latin typeface="Century Gothic" panose="020B0502020202020204" pitchFamily="34" charset="0"/>
                          <a:ea typeface="標楷體" panose="03000509000000000000" pitchFamily="65" charset="-120"/>
                          <a:cs typeface="+mn-cs"/>
                        </a:rPr>
                        <a:t>220,000 </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68580" marR="0" marT="0" marB="0"/>
                </a:tc>
                <a:tc>
                  <a:txBody>
                    <a:bodyPr/>
                    <a:lstStyle/>
                    <a:p>
                      <a:pPr marL="0" algn="l" rtl="0" eaLnBrk="1" latinLnBrk="0" hangingPunct="1">
                        <a:spcAft>
                          <a:spcPts val="0"/>
                        </a:spcAft>
                      </a:pPr>
                      <a:r>
                        <a:rPr kumimoji="0" lang="en-US" sz="1300" kern="100" dirty="0">
                          <a:solidFill>
                            <a:schemeClr val="dk1"/>
                          </a:solidFill>
                          <a:effectLst/>
                          <a:latin typeface="標楷體" panose="03000509000000000000" pitchFamily="65" charset="-120"/>
                          <a:ea typeface="標楷體" panose="03000509000000000000" pitchFamily="65" charset="-120"/>
                          <a:cs typeface="+mn-cs"/>
                        </a:rPr>
                        <a:t>107</a:t>
                      </a:r>
                      <a:r>
                        <a:rPr kumimoji="0" lang="zh-TW" sz="1300" kern="100" dirty="0">
                          <a:solidFill>
                            <a:schemeClr val="dk1"/>
                          </a:solidFill>
                          <a:effectLst/>
                          <a:latin typeface="標楷體" panose="03000509000000000000" pitchFamily="65" charset="-120"/>
                          <a:ea typeface="標楷體" panose="03000509000000000000" pitchFamily="65" charset="-120"/>
                          <a:cs typeface="+mn-cs"/>
                        </a:rPr>
                        <a:t>整體發展經費</a:t>
                      </a:r>
                      <a:r>
                        <a:rPr kumimoji="0" lang="en-US" sz="1300" kern="100" dirty="0">
                          <a:solidFill>
                            <a:schemeClr val="dk1"/>
                          </a:solidFill>
                          <a:effectLst/>
                          <a:latin typeface="標楷體" panose="03000509000000000000" pitchFamily="65" charset="-120"/>
                          <a:ea typeface="標楷體" panose="03000509000000000000" pitchFamily="65" charset="-120"/>
                          <a:cs typeface="+mn-cs"/>
                        </a:rPr>
                        <a:t>(a045)</a:t>
                      </a:r>
                      <a:endParaRPr kumimoji="0" lang="zh-TW" sz="1300" kern="100" dirty="0">
                        <a:solidFill>
                          <a:schemeClr val="dk1"/>
                        </a:solidFill>
                        <a:effectLst/>
                        <a:latin typeface="標楷體" panose="03000509000000000000" pitchFamily="65" charset="-120"/>
                        <a:ea typeface="標楷體" panose="03000509000000000000" pitchFamily="65" charset="-120"/>
                        <a:cs typeface="+mn-cs"/>
                      </a:endParaRPr>
                    </a:p>
                  </a:txBody>
                  <a:tcPr marL="68580" marR="0" marT="0" marB="0"/>
                </a:tc>
                <a:tc>
                  <a:txBody>
                    <a:bodyPr/>
                    <a:lstStyle/>
                    <a:p>
                      <a:pPr marL="0" algn="l" rtl="0" eaLnBrk="1" latinLnBrk="0" hangingPunct="1">
                        <a:spcAft>
                          <a:spcPts val="0"/>
                        </a:spcAft>
                      </a:pPr>
                      <a:r>
                        <a:rPr kumimoji="0" lang="zh-TW" sz="1300" kern="100" dirty="0">
                          <a:solidFill>
                            <a:schemeClr val="dk1"/>
                          </a:solidFill>
                          <a:effectLst/>
                          <a:latin typeface="標楷體" panose="03000509000000000000" pitchFamily="65" charset="-120"/>
                          <a:ea typeface="標楷體" panose="03000509000000000000" pitchFamily="65" charset="-120"/>
                          <a:cs typeface="+mn-cs"/>
                        </a:rPr>
                        <a:t>完成</a:t>
                      </a:r>
                    </a:p>
                  </a:txBody>
                  <a:tcPr marL="68580" marR="68580" marT="0" marB="0"/>
                </a:tc>
                <a:extLst>
                  <a:ext uri="{0D108BD9-81ED-4DB2-BD59-A6C34878D82A}">
                    <a16:rowId xmlns:a16="http://schemas.microsoft.com/office/drawing/2014/main" val="3247807913"/>
                  </a:ext>
                </a:extLst>
              </a:tr>
              <a:tr h="323850">
                <a:tc>
                  <a:txBody>
                    <a:bodyPr/>
                    <a:lstStyle/>
                    <a:p>
                      <a:pPr>
                        <a:spcAft>
                          <a:spcPts val="0"/>
                        </a:spcAft>
                      </a:pPr>
                      <a:r>
                        <a:rPr kumimoji="0" lang="zh-TW" sz="1300" kern="100" dirty="0">
                          <a:solidFill>
                            <a:schemeClr val="dk1"/>
                          </a:solidFill>
                          <a:effectLst/>
                          <a:latin typeface="標楷體" panose="03000509000000000000" pitchFamily="65" charset="-120"/>
                          <a:ea typeface="標楷體" panose="03000509000000000000" pitchFamily="65" charset="-120"/>
                          <a:cs typeface="+mn-cs"/>
                        </a:rPr>
                        <a:t>雲端還原教學廣播系統</a:t>
                      </a:r>
                    </a:p>
                  </a:txBody>
                  <a:tcPr marL="68580" marR="0" marT="0" marB="0" anchor="ctr"/>
                </a:tc>
                <a:tc>
                  <a:txBody>
                    <a:bodyPr/>
                    <a:lstStyle/>
                    <a:p>
                      <a:pPr algn="ctr">
                        <a:spcAft>
                          <a:spcPts val="0"/>
                        </a:spcAft>
                      </a:pPr>
                      <a:r>
                        <a:rPr kumimoji="0" lang="en-US" sz="1300" kern="100">
                          <a:solidFill>
                            <a:schemeClr val="dk1"/>
                          </a:solidFill>
                          <a:effectLst/>
                          <a:latin typeface="Century Gothic" panose="020B0502020202020204" pitchFamily="34" charset="0"/>
                          <a:ea typeface="標楷體" panose="03000509000000000000" pitchFamily="65" charset="-120"/>
                          <a:cs typeface="+mn-cs"/>
                        </a:rPr>
                        <a:t>158</a:t>
                      </a:r>
                      <a:endParaRPr kumimoji="0" lang="zh-TW" sz="1300" kern="100">
                        <a:solidFill>
                          <a:schemeClr val="dk1"/>
                        </a:solidFill>
                        <a:effectLst/>
                        <a:latin typeface="Century Gothic" panose="020B0502020202020204" pitchFamily="34" charset="0"/>
                        <a:ea typeface="標楷體" panose="03000509000000000000" pitchFamily="65" charset="-120"/>
                        <a:cs typeface="+mn-cs"/>
                      </a:endParaRPr>
                    </a:p>
                  </a:txBody>
                  <a:tcPr marL="68580" marR="0" marT="0" marB="0" anchor="ctr"/>
                </a:tc>
                <a:tc>
                  <a:txBody>
                    <a:bodyPr/>
                    <a:lstStyle/>
                    <a:p>
                      <a:pPr algn="r">
                        <a:spcAft>
                          <a:spcPts val="0"/>
                        </a:spcAft>
                      </a:pPr>
                      <a:r>
                        <a:rPr kumimoji="0" lang="en-US" sz="1300" kern="100" dirty="0">
                          <a:solidFill>
                            <a:schemeClr val="dk1"/>
                          </a:solidFill>
                          <a:effectLst/>
                          <a:latin typeface="Century Gothic" panose="020B0502020202020204" pitchFamily="34" charset="0"/>
                          <a:ea typeface="標楷體" panose="03000509000000000000" pitchFamily="65" charset="-120"/>
                          <a:cs typeface="+mn-cs"/>
                        </a:rPr>
                        <a:t>990,000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68580" marR="0" marT="0" marB="0"/>
                </a:tc>
                <a:tc>
                  <a:txBody>
                    <a:bodyPr/>
                    <a:lstStyle/>
                    <a:p>
                      <a:pPr marL="0" algn="l" rtl="0" eaLnBrk="1" latinLnBrk="0" hangingPunct="1">
                        <a:spcAft>
                          <a:spcPts val="0"/>
                        </a:spcAft>
                      </a:pPr>
                      <a:r>
                        <a:rPr kumimoji="0" lang="en-US" sz="1300" kern="100" dirty="0">
                          <a:solidFill>
                            <a:schemeClr val="dk1"/>
                          </a:solidFill>
                          <a:effectLst/>
                          <a:latin typeface="標楷體" panose="03000509000000000000" pitchFamily="65" charset="-120"/>
                          <a:ea typeface="標楷體" panose="03000509000000000000" pitchFamily="65" charset="-120"/>
                          <a:cs typeface="+mn-cs"/>
                        </a:rPr>
                        <a:t>107</a:t>
                      </a:r>
                      <a:r>
                        <a:rPr kumimoji="0" lang="zh-TW" sz="1300" kern="100" dirty="0">
                          <a:solidFill>
                            <a:schemeClr val="dk1"/>
                          </a:solidFill>
                          <a:effectLst/>
                          <a:latin typeface="標楷體" panose="03000509000000000000" pitchFamily="65" charset="-120"/>
                          <a:ea typeface="標楷體" panose="03000509000000000000" pitchFamily="65" charset="-120"/>
                          <a:cs typeface="+mn-cs"/>
                        </a:rPr>
                        <a:t>整體發展經費</a:t>
                      </a:r>
                      <a:r>
                        <a:rPr kumimoji="0" lang="en-US" sz="1300" kern="100" dirty="0">
                          <a:solidFill>
                            <a:schemeClr val="dk1"/>
                          </a:solidFill>
                          <a:effectLst/>
                          <a:latin typeface="標楷體" panose="03000509000000000000" pitchFamily="65" charset="-120"/>
                          <a:ea typeface="標楷體" panose="03000509000000000000" pitchFamily="65" charset="-120"/>
                          <a:cs typeface="+mn-cs"/>
                        </a:rPr>
                        <a:t>(o017)</a:t>
                      </a:r>
                      <a:endParaRPr kumimoji="0" lang="zh-TW" sz="1300" kern="100" dirty="0">
                        <a:solidFill>
                          <a:schemeClr val="dk1"/>
                        </a:solidFill>
                        <a:effectLst/>
                        <a:latin typeface="標楷體" panose="03000509000000000000" pitchFamily="65" charset="-120"/>
                        <a:ea typeface="標楷體" panose="03000509000000000000" pitchFamily="65" charset="-120"/>
                        <a:cs typeface="+mn-cs"/>
                      </a:endParaRPr>
                    </a:p>
                  </a:txBody>
                  <a:tcPr marL="68580" marR="0" marT="0" marB="0"/>
                </a:tc>
                <a:tc>
                  <a:txBody>
                    <a:bodyPr/>
                    <a:lstStyle/>
                    <a:p>
                      <a:pPr marL="0" algn="l" rtl="0" eaLnBrk="1" latinLnBrk="0" hangingPunct="1">
                        <a:spcAft>
                          <a:spcPts val="0"/>
                        </a:spcAft>
                      </a:pPr>
                      <a:r>
                        <a:rPr kumimoji="0" lang="zh-TW" sz="1300" kern="100" dirty="0">
                          <a:solidFill>
                            <a:schemeClr val="dk1"/>
                          </a:solidFill>
                          <a:effectLst/>
                          <a:latin typeface="標楷體" panose="03000509000000000000" pitchFamily="65" charset="-120"/>
                          <a:ea typeface="標楷體" panose="03000509000000000000" pitchFamily="65" charset="-120"/>
                          <a:cs typeface="+mn-cs"/>
                        </a:rPr>
                        <a:t>完成</a:t>
                      </a:r>
                    </a:p>
                  </a:txBody>
                  <a:tcPr marL="68580" marR="68580" marT="0" marB="0"/>
                </a:tc>
                <a:extLst>
                  <a:ext uri="{0D108BD9-81ED-4DB2-BD59-A6C34878D82A}">
                    <a16:rowId xmlns:a16="http://schemas.microsoft.com/office/drawing/2014/main" val="1252281957"/>
                  </a:ext>
                </a:extLst>
              </a:tr>
            </a:tbl>
          </a:graphicData>
        </a:graphic>
      </p:graphicFrame>
      <p:sp>
        <p:nvSpPr>
          <p:cNvPr id="17504" name="文字方塊 7"/>
          <p:cNvSpPr txBox="1">
            <a:spLocks noChangeArrowheads="1"/>
          </p:cNvSpPr>
          <p:nvPr/>
        </p:nvSpPr>
        <p:spPr bwMode="auto">
          <a:xfrm>
            <a:off x="468313" y="3395663"/>
            <a:ext cx="2879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TW">
                <a:latin typeface="Century Gothic" panose="020B0502020202020204" pitchFamily="34" charset="0"/>
                <a:ea typeface="標楷體" panose="03000509000000000000" pitchFamily="65" charset="-120"/>
              </a:rPr>
              <a:t>107</a:t>
            </a:r>
            <a:r>
              <a:rPr lang="zh-TW" altLang="zh-TW">
                <a:latin typeface="Century Gothic" panose="020B0502020202020204" pitchFamily="34" charset="0"/>
                <a:ea typeface="標楷體" panose="03000509000000000000" pitchFamily="65" charset="-120"/>
              </a:rPr>
              <a:t>年專責預算執行</a:t>
            </a:r>
            <a:endParaRPr lang="zh-TW" altLang="en-US">
              <a:latin typeface="Century Gothic" panose="020B0502020202020204" pitchFamily="34" charset="0"/>
              <a:ea typeface="標楷體" panose="03000509000000000000" pitchFamily="65" charset="-120"/>
            </a:endParaRPr>
          </a:p>
        </p:txBody>
      </p:sp>
    </p:spTree>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標題 1"/>
          <p:cNvSpPr>
            <a:spLocks noGrp="1"/>
          </p:cNvSpPr>
          <p:nvPr>
            <p:ph type="title"/>
          </p:nvPr>
        </p:nvSpPr>
        <p:spPr>
          <a:xfrm>
            <a:off x="914400" y="115888"/>
            <a:ext cx="7772400" cy="1143000"/>
          </a:xfrm>
        </p:spPr>
        <p:txBody>
          <a:bodyPr/>
          <a:lstStyle/>
          <a:p>
            <a:pPr eaLnBrk="1" hangingPunct="1"/>
            <a:r>
              <a:rPr lang="zh-TW" altLang="en-US" sz="2800" b="1" smtClean="0">
                <a:latin typeface="微軟正黑體" panose="020B0604030504040204" pitchFamily="34" charset="-120"/>
              </a:rPr>
              <a:t>預算經費</a:t>
            </a:r>
          </a:p>
        </p:txBody>
      </p:sp>
      <p:sp>
        <p:nvSpPr>
          <p:cNvPr id="18435" name="投影片編號版面配置區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7870CA3A-D1CA-4E18-A92A-1634A0E6A954}" type="slidenum">
              <a:rPr lang="en-US" altLang="zh-TW" sz="1000" smtClean="0">
                <a:latin typeface="Arial" panose="020B0604020202020204" pitchFamily="34" charset="0"/>
              </a:rPr>
              <a:pPr>
                <a:spcBef>
                  <a:spcPct val="0"/>
                </a:spcBef>
                <a:buClrTx/>
                <a:buSzTx/>
                <a:buFontTx/>
                <a:buNone/>
              </a:pPr>
              <a:t>11</a:t>
            </a:fld>
            <a:endParaRPr lang="en-US" altLang="zh-TW" sz="1000" smtClean="0">
              <a:latin typeface="Arial" panose="020B0604020202020204" pitchFamily="34" charset="0"/>
            </a:endParaRPr>
          </a:p>
        </p:txBody>
      </p:sp>
      <p:graphicFrame>
        <p:nvGraphicFramePr>
          <p:cNvPr id="6" name="表格 5"/>
          <p:cNvGraphicFramePr>
            <a:graphicFrameLocks noGrp="1"/>
          </p:cNvGraphicFramePr>
          <p:nvPr/>
        </p:nvGraphicFramePr>
        <p:xfrm>
          <a:off x="427038" y="1844675"/>
          <a:ext cx="8280401" cy="1366840"/>
        </p:xfrm>
        <a:graphic>
          <a:graphicData uri="http://schemas.openxmlformats.org/drawingml/2006/table">
            <a:tbl>
              <a:tblPr>
                <a:tableStyleId>{69CF1AB2-1976-4502-BF36-3FF5EA218861}</a:tableStyleId>
              </a:tblPr>
              <a:tblGrid>
                <a:gridCol w="2520122">
                  <a:extLst>
                    <a:ext uri="{9D8B030D-6E8A-4147-A177-3AD203B41FA5}">
                      <a16:colId xmlns:a16="http://schemas.microsoft.com/office/drawing/2014/main" val="20000"/>
                    </a:ext>
                  </a:extLst>
                </a:gridCol>
                <a:gridCol w="1179542">
                  <a:extLst>
                    <a:ext uri="{9D8B030D-6E8A-4147-A177-3AD203B41FA5}">
                      <a16:colId xmlns:a16="http://schemas.microsoft.com/office/drawing/2014/main" val="20001"/>
                    </a:ext>
                  </a:extLst>
                </a:gridCol>
                <a:gridCol w="1468801">
                  <a:extLst>
                    <a:ext uri="{9D8B030D-6E8A-4147-A177-3AD203B41FA5}">
                      <a16:colId xmlns:a16="http://schemas.microsoft.com/office/drawing/2014/main" val="20002"/>
                    </a:ext>
                  </a:extLst>
                </a:gridCol>
                <a:gridCol w="1769450">
                  <a:extLst>
                    <a:ext uri="{9D8B030D-6E8A-4147-A177-3AD203B41FA5}">
                      <a16:colId xmlns:a16="http://schemas.microsoft.com/office/drawing/2014/main" val="20003"/>
                    </a:ext>
                  </a:extLst>
                </a:gridCol>
                <a:gridCol w="1342486">
                  <a:extLst>
                    <a:ext uri="{9D8B030D-6E8A-4147-A177-3AD203B41FA5}">
                      <a16:colId xmlns:a16="http://schemas.microsoft.com/office/drawing/2014/main" val="20004"/>
                    </a:ext>
                  </a:extLst>
                </a:gridCol>
              </a:tblGrid>
              <a:tr h="341710">
                <a:tc>
                  <a:txBody>
                    <a:bodyPr/>
                    <a:lstStyle/>
                    <a:p>
                      <a:pPr algn="ctr">
                        <a:lnSpc>
                          <a:spcPts val="1500"/>
                        </a:lnSpc>
                        <a:spcAft>
                          <a:spcPts val="0"/>
                        </a:spcAft>
                      </a:pPr>
                      <a:r>
                        <a:rPr lang="en-US" sz="1300" kern="100" dirty="0">
                          <a:effectLst/>
                          <a:latin typeface="標楷體" panose="03000509000000000000" pitchFamily="65" charset="-120"/>
                          <a:ea typeface="標楷體" panose="03000509000000000000" pitchFamily="65" charset="-120"/>
                        </a:rPr>
                        <a:t>  </a:t>
                      </a:r>
                      <a:r>
                        <a:rPr lang="zh-TW" sz="1300" kern="0" dirty="0">
                          <a:effectLst/>
                          <a:latin typeface="標楷體" panose="03000509000000000000" pitchFamily="65" charset="-120"/>
                          <a:ea typeface="標楷體" panose="03000509000000000000" pitchFamily="65" charset="-120"/>
                        </a:rPr>
                        <a:t>名稱</a:t>
                      </a:r>
                      <a:endParaRPr lang="zh-TW" sz="1300" kern="100" dirty="0">
                        <a:effectLst/>
                        <a:latin typeface="標楷體" panose="03000509000000000000" pitchFamily="65" charset="-120"/>
                        <a:ea typeface="標楷體" panose="03000509000000000000" pitchFamily="65" charset="-120"/>
                      </a:endParaRPr>
                    </a:p>
                  </a:txBody>
                  <a:tcPr marL="68576" marR="68576" marT="0" marB="0" anchor="ctr"/>
                </a:tc>
                <a:tc>
                  <a:txBody>
                    <a:bodyPr/>
                    <a:lstStyle/>
                    <a:p>
                      <a:pPr algn="ctr">
                        <a:lnSpc>
                          <a:spcPts val="1500"/>
                        </a:lnSpc>
                        <a:spcAft>
                          <a:spcPts val="0"/>
                        </a:spcAft>
                      </a:pPr>
                      <a:r>
                        <a:rPr lang="zh-TW" sz="1300" kern="0" dirty="0">
                          <a:effectLst/>
                          <a:latin typeface="標楷體" panose="03000509000000000000" pitchFamily="65" charset="-120"/>
                          <a:ea typeface="標楷體" panose="03000509000000000000" pitchFamily="65" charset="-120"/>
                        </a:rPr>
                        <a:t>數量</a:t>
                      </a:r>
                      <a:endParaRPr lang="zh-TW" sz="1300" kern="100" dirty="0">
                        <a:effectLst/>
                        <a:latin typeface="標楷體" panose="03000509000000000000" pitchFamily="65" charset="-120"/>
                        <a:ea typeface="標楷體" panose="03000509000000000000" pitchFamily="65" charset="-120"/>
                      </a:endParaRPr>
                    </a:p>
                  </a:txBody>
                  <a:tcPr marL="68576" marR="68576" marT="0" marB="0" anchor="ctr"/>
                </a:tc>
                <a:tc>
                  <a:txBody>
                    <a:bodyPr/>
                    <a:lstStyle/>
                    <a:p>
                      <a:pPr algn="ctr">
                        <a:lnSpc>
                          <a:spcPts val="1500"/>
                        </a:lnSpc>
                        <a:spcAft>
                          <a:spcPts val="0"/>
                        </a:spcAft>
                      </a:pPr>
                      <a:r>
                        <a:rPr lang="zh-TW" sz="1300" kern="0" dirty="0">
                          <a:effectLst/>
                          <a:latin typeface="標楷體" panose="03000509000000000000" pitchFamily="65" charset="-120"/>
                          <a:ea typeface="標楷體" panose="03000509000000000000" pitchFamily="65" charset="-120"/>
                        </a:rPr>
                        <a:t>預算金額</a:t>
                      </a:r>
                      <a:endParaRPr lang="zh-TW" sz="1300" kern="100" dirty="0">
                        <a:effectLst/>
                        <a:latin typeface="標楷體" panose="03000509000000000000" pitchFamily="65" charset="-120"/>
                        <a:ea typeface="標楷體" panose="03000509000000000000" pitchFamily="65" charset="-120"/>
                      </a:endParaRPr>
                    </a:p>
                  </a:txBody>
                  <a:tcPr marL="68576" marR="68576" marT="0" marB="0" anchor="ctr"/>
                </a:tc>
                <a:tc>
                  <a:txBody>
                    <a:bodyPr/>
                    <a:lstStyle/>
                    <a:p>
                      <a:pPr algn="ctr">
                        <a:lnSpc>
                          <a:spcPts val="1500"/>
                        </a:lnSpc>
                        <a:spcAft>
                          <a:spcPts val="0"/>
                        </a:spcAft>
                      </a:pPr>
                      <a:r>
                        <a:rPr lang="zh-TW" sz="1300" kern="0" dirty="0">
                          <a:effectLst/>
                          <a:latin typeface="標楷體" panose="03000509000000000000" pitchFamily="65" charset="-120"/>
                          <a:ea typeface="標楷體" panose="03000509000000000000" pitchFamily="65" charset="-120"/>
                        </a:rPr>
                        <a:t>經費來源</a:t>
                      </a:r>
                      <a:endParaRPr lang="zh-TW" sz="1300" kern="100" dirty="0">
                        <a:effectLst/>
                        <a:latin typeface="標楷體" panose="03000509000000000000" pitchFamily="65" charset="-120"/>
                        <a:ea typeface="標楷體" panose="03000509000000000000" pitchFamily="65" charset="-120"/>
                      </a:endParaRPr>
                    </a:p>
                  </a:txBody>
                  <a:tcPr marL="68576" marR="68576" marT="0" marB="0" anchor="ctr"/>
                </a:tc>
                <a:tc>
                  <a:txBody>
                    <a:bodyPr/>
                    <a:lstStyle/>
                    <a:p>
                      <a:pPr algn="ctr">
                        <a:lnSpc>
                          <a:spcPts val="1500"/>
                        </a:lnSpc>
                        <a:spcAft>
                          <a:spcPts val="0"/>
                        </a:spcAft>
                      </a:pPr>
                      <a:r>
                        <a:rPr lang="zh-TW" sz="1300" kern="0">
                          <a:effectLst/>
                          <a:latin typeface="標楷體" panose="03000509000000000000" pitchFamily="65" charset="-120"/>
                          <a:ea typeface="標楷體" panose="03000509000000000000" pitchFamily="65" charset="-120"/>
                        </a:rPr>
                        <a:t>備註</a:t>
                      </a:r>
                      <a:endParaRPr lang="zh-TW" sz="1300" kern="100">
                        <a:effectLst/>
                        <a:latin typeface="標楷體" panose="03000509000000000000" pitchFamily="65" charset="-120"/>
                        <a:ea typeface="標楷體" panose="03000509000000000000" pitchFamily="65" charset="-120"/>
                      </a:endParaRPr>
                    </a:p>
                  </a:txBody>
                  <a:tcPr marL="68576" marR="68576" marT="0" marB="0" anchor="ctr"/>
                </a:tc>
                <a:extLst>
                  <a:ext uri="{0D108BD9-81ED-4DB2-BD59-A6C34878D82A}">
                    <a16:rowId xmlns:a16="http://schemas.microsoft.com/office/drawing/2014/main" val="10000"/>
                  </a:ext>
                </a:extLst>
              </a:tr>
              <a:tr h="341710">
                <a:tc>
                  <a:txBody>
                    <a:bodyPr/>
                    <a:lstStyle/>
                    <a:p>
                      <a:pPr marL="0" algn="l" rtl="0" eaLnBrk="1" latinLnBrk="0" hangingPunct="1">
                        <a:lnSpc>
                          <a:spcPts val="1500"/>
                        </a:lnSpc>
                        <a:spcAft>
                          <a:spcPts val="0"/>
                        </a:spcAft>
                      </a:pPr>
                      <a:r>
                        <a:rPr kumimoji="0" lang="zh-TW" altLang="en-US" sz="1300" kern="100" dirty="0" smtClean="0">
                          <a:solidFill>
                            <a:schemeClr val="dk1"/>
                          </a:solidFill>
                          <a:effectLst/>
                          <a:latin typeface="標楷體" panose="03000509000000000000" pitchFamily="65" charset="-120"/>
                          <a:ea typeface="標楷體" panose="03000509000000000000" pitchFamily="65" charset="-120"/>
                          <a:cs typeface="+mn-cs"/>
                        </a:rPr>
                        <a:t>資訊看板</a:t>
                      </a:r>
                      <a:r>
                        <a:rPr kumimoji="0" lang="zh-HK" sz="1300" kern="100" dirty="0" smtClean="0">
                          <a:solidFill>
                            <a:schemeClr val="dk1"/>
                          </a:solidFill>
                          <a:effectLst/>
                          <a:latin typeface="標楷體" panose="03000509000000000000" pitchFamily="65" charset="-120"/>
                          <a:ea typeface="標楷體" panose="03000509000000000000" pitchFamily="65" charset="-120"/>
                          <a:cs typeface="+mn-cs"/>
                        </a:rPr>
                        <a:t>伺服器</a:t>
                      </a:r>
                      <a:endParaRPr kumimoji="0" lang="zh-TW" sz="1300" kern="100" dirty="0">
                        <a:solidFill>
                          <a:schemeClr val="dk1"/>
                        </a:solidFill>
                        <a:effectLst/>
                        <a:latin typeface="標楷體" panose="03000509000000000000" pitchFamily="65" charset="-120"/>
                        <a:ea typeface="標楷體" panose="03000509000000000000" pitchFamily="65" charset="-120"/>
                        <a:cs typeface="+mn-cs"/>
                      </a:endParaRPr>
                    </a:p>
                  </a:txBody>
                  <a:tcPr marL="68580" marR="68580" marT="0" marB="0" anchor="ctr"/>
                </a:tc>
                <a:tc>
                  <a:txBody>
                    <a:bodyPr/>
                    <a:lstStyle/>
                    <a:p>
                      <a:pPr marL="0" algn="r" rtl="0" eaLnBrk="1" latinLnBrk="0" hangingPunct="1">
                        <a:lnSpc>
                          <a:spcPts val="1500"/>
                        </a:lnSpc>
                        <a:spcAft>
                          <a:spcPts val="0"/>
                        </a:spcAft>
                      </a:pPr>
                      <a:r>
                        <a:rPr kumimoji="0" lang="en-US" sz="1300" kern="100" dirty="0">
                          <a:solidFill>
                            <a:schemeClr val="dk1"/>
                          </a:solidFill>
                          <a:effectLst/>
                          <a:latin typeface="Century Gothic" panose="020B0502020202020204" pitchFamily="34" charset="0"/>
                          <a:ea typeface="標楷體" panose="03000509000000000000" pitchFamily="65" charset="-120"/>
                          <a:cs typeface="+mn-cs"/>
                        </a:rPr>
                        <a:t>1</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68580" marR="68580" marT="0" marB="0" anchor="ctr"/>
                </a:tc>
                <a:tc>
                  <a:txBody>
                    <a:bodyPr/>
                    <a:lstStyle/>
                    <a:p>
                      <a:pPr marL="0" algn="r" rtl="0" eaLnBrk="1" latinLnBrk="0" hangingPunct="1">
                        <a:lnSpc>
                          <a:spcPts val="1500"/>
                        </a:lnSpc>
                        <a:spcAft>
                          <a:spcPts val="0"/>
                        </a:spcAft>
                      </a:pPr>
                      <a:r>
                        <a:rPr kumimoji="0" lang="en-US" sz="1300" kern="100" dirty="0">
                          <a:solidFill>
                            <a:schemeClr val="dk1"/>
                          </a:solidFill>
                          <a:effectLst/>
                          <a:latin typeface="Century Gothic" panose="020B0502020202020204" pitchFamily="34" charset="0"/>
                          <a:ea typeface="標楷體" panose="03000509000000000000" pitchFamily="65" charset="-120"/>
                          <a:cs typeface="+mn-cs"/>
                        </a:rPr>
                        <a:t>93,975</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68580" marR="68580" marT="0" marB="0" anchor="ctr"/>
                </a:tc>
                <a:tc>
                  <a:txBody>
                    <a:bodyPr/>
                    <a:lstStyle/>
                    <a:p>
                      <a:pPr marL="0" algn="l" rtl="0" eaLnBrk="1" latinLnBrk="0" hangingPunct="1">
                        <a:lnSpc>
                          <a:spcPts val="1500"/>
                        </a:lnSpc>
                        <a:spcAft>
                          <a:spcPts val="0"/>
                        </a:spcAft>
                      </a:pPr>
                      <a:r>
                        <a:rPr kumimoji="0" lang="en-US" sz="1300" kern="100" dirty="0">
                          <a:solidFill>
                            <a:schemeClr val="dk1"/>
                          </a:solidFill>
                          <a:effectLst/>
                          <a:latin typeface="標楷體" panose="03000509000000000000" pitchFamily="65" charset="-120"/>
                          <a:ea typeface="標楷體" panose="03000509000000000000" pitchFamily="65" charset="-120"/>
                          <a:cs typeface="+mn-cs"/>
                        </a:rPr>
                        <a:t>108</a:t>
                      </a:r>
                      <a:r>
                        <a:rPr kumimoji="0" lang="zh-TW" sz="1300" kern="100" dirty="0">
                          <a:solidFill>
                            <a:schemeClr val="dk1"/>
                          </a:solidFill>
                          <a:effectLst/>
                          <a:latin typeface="標楷體" panose="03000509000000000000" pitchFamily="65" charset="-120"/>
                          <a:ea typeface="標楷體" panose="03000509000000000000" pitchFamily="65" charset="-120"/>
                          <a:cs typeface="+mn-cs"/>
                        </a:rPr>
                        <a:t>整體發展經費</a:t>
                      </a:r>
                    </a:p>
                  </a:txBody>
                  <a:tcPr marL="68580" marR="68580" marT="0" marB="0" anchor="ctr"/>
                </a:tc>
                <a:tc>
                  <a:txBody>
                    <a:bodyPr/>
                    <a:lstStyle/>
                    <a:p>
                      <a:pPr marL="0" algn="l" rtl="0" eaLnBrk="1" latinLnBrk="0" hangingPunct="1">
                        <a:lnSpc>
                          <a:spcPts val="1500"/>
                        </a:lnSpc>
                        <a:spcAft>
                          <a:spcPts val="0"/>
                        </a:spcAft>
                      </a:pPr>
                      <a:endParaRPr kumimoji="0" lang="zh-TW" sz="1300" kern="100" dirty="0">
                        <a:solidFill>
                          <a:schemeClr val="dk1"/>
                        </a:solidFill>
                        <a:effectLst/>
                        <a:latin typeface="標楷體" panose="03000509000000000000" pitchFamily="65" charset="-120"/>
                        <a:ea typeface="標楷體" panose="03000509000000000000" pitchFamily="65" charset="-120"/>
                        <a:cs typeface="+mn-cs"/>
                      </a:endParaRPr>
                    </a:p>
                  </a:txBody>
                  <a:tcPr marL="68580" marR="68580" marT="0" marB="0" anchor="ctr"/>
                </a:tc>
                <a:extLst>
                  <a:ext uri="{0D108BD9-81ED-4DB2-BD59-A6C34878D82A}">
                    <a16:rowId xmlns:a16="http://schemas.microsoft.com/office/drawing/2014/main" val="10001"/>
                  </a:ext>
                </a:extLst>
              </a:tr>
              <a:tr h="341710">
                <a:tc>
                  <a:txBody>
                    <a:bodyPr/>
                    <a:lstStyle/>
                    <a:p>
                      <a:pPr marL="0" algn="l" rtl="0" eaLnBrk="1" latinLnBrk="0" hangingPunct="1">
                        <a:lnSpc>
                          <a:spcPts val="1200"/>
                        </a:lnSpc>
                        <a:spcAft>
                          <a:spcPts val="0"/>
                        </a:spcAft>
                      </a:pPr>
                      <a:r>
                        <a:rPr kumimoji="0" lang="zh-TW" altLang="en-US" sz="1300" kern="100" dirty="0" smtClean="0">
                          <a:solidFill>
                            <a:schemeClr val="dk1"/>
                          </a:solidFill>
                          <a:effectLst/>
                          <a:latin typeface="標楷體" panose="03000509000000000000" pitchFamily="65" charset="-120"/>
                          <a:ea typeface="標楷體" panose="03000509000000000000" pitchFamily="65" charset="-120"/>
                          <a:cs typeface="+mn-cs"/>
                        </a:rPr>
                        <a:t>資訊看板</a:t>
                      </a:r>
                      <a:r>
                        <a:rPr kumimoji="0" lang="en-US" sz="1300" kern="100" dirty="0" smtClean="0">
                          <a:solidFill>
                            <a:schemeClr val="dk1"/>
                          </a:solidFill>
                          <a:effectLst/>
                          <a:latin typeface="標楷體" panose="03000509000000000000" pitchFamily="65" charset="-120"/>
                          <a:ea typeface="標楷體" panose="03000509000000000000" pitchFamily="65" charset="-120"/>
                          <a:cs typeface="+mn-cs"/>
                        </a:rPr>
                        <a:t>43</a:t>
                      </a:r>
                      <a:r>
                        <a:rPr kumimoji="0" lang="zh-HK" sz="1300" kern="100" dirty="0">
                          <a:solidFill>
                            <a:schemeClr val="dk1"/>
                          </a:solidFill>
                          <a:effectLst/>
                          <a:latin typeface="標楷體" panose="03000509000000000000" pitchFamily="65" charset="-120"/>
                          <a:ea typeface="標楷體" panose="03000509000000000000" pitchFamily="65" charset="-120"/>
                          <a:cs typeface="+mn-cs"/>
                        </a:rPr>
                        <a:t>吋顯示器含施工</a:t>
                      </a:r>
                      <a:endParaRPr kumimoji="0" lang="zh-TW" sz="1300" kern="100" dirty="0">
                        <a:solidFill>
                          <a:schemeClr val="dk1"/>
                        </a:solidFill>
                        <a:effectLst/>
                        <a:latin typeface="標楷體" panose="03000509000000000000" pitchFamily="65" charset="-120"/>
                        <a:ea typeface="標楷體" panose="03000509000000000000" pitchFamily="65" charset="-120"/>
                        <a:cs typeface="+mn-cs"/>
                      </a:endParaRPr>
                    </a:p>
                  </a:txBody>
                  <a:tcPr marL="68580" marR="68580" marT="0" marB="0" anchor="ctr"/>
                </a:tc>
                <a:tc>
                  <a:txBody>
                    <a:bodyPr/>
                    <a:lstStyle/>
                    <a:p>
                      <a:pPr marL="0" algn="r" rtl="0" eaLnBrk="1" latinLnBrk="0" hangingPunct="1">
                        <a:lnSpc>
                          <a:spcPts val="1500"/>
                        </a:lnSpc>
                        <a:spcAft>
                          <a:spcPts val="0"/>
                        </a:spcAft>
                      </a:pPr>
                      <a:r>
                        <a:rPr kumimoji="0" lang="en-US" sz="1300" kern="100">
                          <a:solidFill>
                            <a:schemeClr val="dk1"/>
                          </a:solidFill>
                          <a:effectLst/>
                          <a:latin typeface="Century Gothic" panose="020B0502020202020204" pitchFamily="34" charset="0"/>
                          <a:ea typeface="標楷體" panose="03000509000000000000" pitchFamily="65" charset="-120"/>
                          <a:cs typeface="+mn-cs"/>
                        </a:rPr>
                        <a:t>4</a:t>
                      </a:r>
                      <a:endParaRPr kumimoji="0" lang="zh-TW" sz="1300" kern="100">
                        <a:solidFill>
                          <a:schemeClr val="dk1"/>
                        </a:solidFill>
                        <a:effectLst/>
                        <a:latin typeface="Century Gothic" panose="020B0502020202020204" pitchFamily="34" charset="0"/>
                        <a:ea typeface="標楷體" panose="03000509000000000000" pitchFamily="65" charset="-120"/>
                        <a:cs typeface="+mn-cs"/>
                      </a:endParaRPr>
                    </a:p>
                  </a:txBody>
                  <a:tcPr marL="68580" marR="68580" marT="0" marB="0" anchor="ctr"/>
                </a:tc>
                <a:tc>
                  <a:txBody>
                    <a:bodyPr/>
                    <a:lstStyle/>
                    <a:p>
                      <a:pPr marL="0" algn="r" rtl="0" eaLnBrk="1" latinLnBrk="0" hangingPunct="1">
                        <a:spcAft>
                          <a:spcPts val="0"/>
                        </a:spcAft>
                      </a:pPr>
                      <a:r>
                        <a:rPr kumimoji="0" lang="en-US" sz="1300" kern="100" dirty="0">
                          <a:solidFill>
                            <a:schemeClr val="dk1"/>
                          </a:solidFill>
                          <a:effectLst/>
                          <a:latin typeface="Century Gothic" panose="020B0502020202020204" pitchFamily="34" charset="0"/>
                          <a:ea typeface="標楷體" panose="03000509000000000000" pitchFamily="65" charset="-120"/>
                          <a:cs typeface="+mn-cs"/>
                        </a:rPr>
                        <a:t>118,860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68580" marR="68580" marT="0" marB="0" anchor="ctr"/>
                </a:tc>
                <a:tc>
                  <a:txBody>
                    <a:bodyPr/>
                    <a:lstStyle/>
                    <a:p>
                      <a:pPr marL="0" algn="l" rtl="0" eaLnBrk="1" latinLnBrk="0" hangingPunct="1">
                        <a:lnSpc>
                          <a:spcPts val="1500"/>
                        </a:lnSpc>
                        <a:spcAft>
                          <a:spcPts val="0"/>
                        </a:spcAft>
                      </a:pPr>
                      <a:r>
                        <a:rPr kumimoji="0" lang="en-US" sz="1300" kern="100">
                          <a:solidFill>
                            <a:schemeClr val="dk1"/>
                          </a:solidFill>
                          <a:effectLst/>
                          <a:latin typeface="標楷體" panose="03000509000000000000" pitchFamily="65" charset="-120"/>
                          <a:ea typeface="標楷體" panose="03000509000000000000" pitchFamily="65" charset="-120"/>
                          <a:cs typeface="+mn-cs"/>
                        </a:rPr>
                        <a:t>108</a:t>
                      </a:r>
                      <a:r>
                        <a:rPr kumimoji="0" lang="zh-TW" sz="1300" kern="100">
                          <a:solidFill>
                            <a:schemeClr val="dk1"/>
                          </a:solidFill>
                          <a:effectLst/>
                          <a:latin typeface="標楷體" panose="03000509000000000000" pitchFamily="65" charset="-120"/>
                          <a:ea typeface="標楷體" panose="03000509000000000000" pitchFamily="65" charset="-120"/>
                          <a:cs typeface="+mn-cs"/>
                        </a:rPr>
                        <a:t>整體發展經費</a:t>
                      </a:r>
                    </a:p>
                  </a:txBody>
                  <a:tcPr marL="68580" marR="68580" marT="0" marB="0" anchor="ctr"/>
                </a:tc>
                <a:tc>
                  <a:txBody>
                    <a:bodyPr/>
                    <a:lstStyle/>
                    <a:p>
                      <a:pPr marL="0" algn="l" rtl="0" eaLnBrk="1" latinLnBrk="0" hangingPunct="1">
                        <a:lnSpc>
                          <a:spcPts val="1500"/>
                        </a:lnSpc>
                        <a:spcAft>
                          <a:spcPts val="0"/>
                        </a:spcAft>
                      </a:pPr>
                      <a:endParaRPr kumimoji="0" lang="zh-TW" altLang="zh-TW" sz="1300" kern="100" dirty="0">
                        <a:solidFill>
                          <a:schemeClr val="dk1"/>
                        </a:solidFill>
                        <a:effectLst/>
                        <a:latin typeface="標楷體" panose="03000509000000000000" pitchFamily="65" charset="-120"/>
                        <a:ea typeface="標楷體" panose="03000509000000000000" pitchFamily="65" charset="-120"/>
                        <a:cs typeface="+mn-cs"/>
                      </a:endParaRPr>
                    </a:p>
                  </a:txBody>
                  <a:tcPr marL="68580" marR="68580" marT="0" marB="0" anchor="ctr"/>
                </a:tc>
                <a:extLst>
                  <a:ext uri="{0D108BD9-81ED-4DB2-BD59-A6C34878D82A}">
                    <a16:rowId xmlns:a16="http://schemas.microsoft.com/office/drawing/2014/main" val="4241195047"/>
                  </a:ext>
                </a:extLst>
              </a:tr>
              <a:tr h="341710">
                <a:tc>
                  <a:txBody>
                    <a:bodyPr/>
                    <a:lstStyle/>
                    <a:p>
                      <a:pPr marL="0" algn="l" rtl="0" eaLnBrk="1" latinLnBrk="0" hangingPunct="1">
                        <a:lnSpc>
                          <a:spcPts val="1200"/>
                        </a:lnSpc>
                        <a:spcAft>
                          <a:spcPts val="0"/>
                        </a:spcAft>
                      </a:pPr>
                      <a:r>
                        <a:rPr kumimoji="0" lang="zh-TW" altLang="en-US" sz="1300" kern="100" dirty="0" smtClean="0">
                          <a:solidFill>
                            <a:schemeClr val="dk1"/>
                          </a:solidFill>
                          <a:effectLst/>
                          <a:latin typeface="標楷體" panose="03000509000000000000" pitchFamily="65" charset="-120"/>
                          <a:ea typeface="標楷體" panose="03000509000000000000" pitchFamily="65" charset="-120"/>
                          <a:cs typeface="+mn-cs"/>
                        </a:rPr>
                        <a:t>資訊看板數位</a:t>
                      </a:r>
                      <a:r>
                        <a:rPr kumimoji="0" lang="zh-HK" sz="1300" kern="100" dirty="0" smtClean="0">
                          <a:solidFill>
                            <a:schemeClr val="dk1"/>
                          </a:solidFill>
                          <a:effectLst/>
                          <a:latin typeface="標楷體" panose="03000509000000000000" pitchFamily="65" charset="-120"/>
                          <a:ea typeface="標楷體" panose="03000509000000000000" pitchFamily="65" charset="-120"/>
                          <a:cs typeface="+mn-cs"/>
                        </a:rPr>
                        <a:t>播放</a:t>
                      </a:r>
                      <a:r>
                        <a:rPr kumimoji="0" lang="zh-HK" sz="1300" kern="100" dirty="0">
                          <a:solidFill>
                            <a:schemeClr val="dk1"/>
                          </a:solidFill>
                          <a:effectLst/>
                          <a:latin typeface="標楷體" panose="03000509000000000000" pitchFamily="65" charset="-120"/>
                          <a:ea typeface="標楷體" panose="03000509000000000000" pitchFamily="65" charset="-120"/>
                          <a:cs typeface="+mn-cs"/>
                        </a:rPr>
                        <a:t>器</a:t>
                      </a:r>
                      <a:endParaRPr kumimoji="0" lang="zh-TW" sz="1300" kern="100" dirty="0">
                        <a:solidFill>
                          <a:schemeClr val="dk1"/>
                        </a:solidFill>
                        <a:effectLst/>
                        <a:latin typeface="標楷體" panose="03000509000000000000" pitchFamily="65" charset="-120"/>
                        <a:ea typeface="標楷體" panose="03000509000000000000" pitchFamily="65" charset="-120"/>
                        <a:cs typeface="+mn-cs"/>
                      </a:endParaRPr>
                    </a:p>
                  </a:txBody>
                  <a:tcPr marL="68580" marR="68580" marT="0" marB="0" anchor="ctr"/>
                </a:tc>
                <a:tc>
                  <a:txBody>
                    <a:bodyPr/>
                    <a:lstStyle/>
                    <a:p>
                      <a:pPr marL="0" algn="r" rtl="0" eaLnBrk="1" latinLnBrk="0" hangingPunct="1">
                        <a:lnSpc>
                          <a:spcPts val="1500"/>
                        </a:lnSpc>
                        <a:spcAft>
                          <a:spcPts val="0"/>
                        </a:spcAft>
                      </a:pPr>
                      <a:r>
                        <a:rPr kumimoji="0" lang="en-US" sz="1300" kern="100">
                          <a:solidFill>
                            <a:schemeClr val="dk1"/>
                          </a:solidFill>
                          <a:effectLst/>
                          <a:latin typeface="Century Gothic" panose="020B0502020202020204" pitchFamily="34" charset="0"/>
                          <a:ea typeface="標楷體" panose="03000509000000000000" pitchFamily="65" charset="-120"/>
                          <a:cs typeface="+mn-cs"/>
                        </a:rPr>
                        <a:t>4</a:t>
                      </a:r>
                      <a:endParaRPr kumimoji="0" lang="zh-TW" sz="1300" kern="100">
                        <a:solidFill>
                          <a:schemeClr val="dk1"/>
                        </a:solidFill>
                        <a:effectLst/>
                        <a:latin typeface="Century Gothic" panose="020B0502020202020204" pitchFamily="34" charset="0"/>
                        <a:ea typeface="標楷體" panose="03000509000000000000" pitchFamily="65" charset="-120"/>
                        <a:cs typeface="+mn-cs"/>
                      </a:endParaRPr>
                    </a:p>
                  </a:txBody>
                  <a:tcPr marL="68580" marR="68580" marT="0" marB="0" anchor="ctr"/>
                </a:tc>
                <a:tc>
                  <a:txBody>
                    <a:bodyPr/>
                    <a:lstStyle/>
                    <a:p>
                      <a:pPr marL="0" algn="r" rtl="0" eaLnBrk="1" latinLnBrk="0" hangingPunct="1">
                        <a:spcAft>
                          <a:spcPts val="0"/>
                        </a:spcAft>
                      </a:pPr>
                      <a:r>
                        <a:rPr kumimoji="0" lang="en-US" sz="1300" kern="100" dirty="0">
                          <a:solidFill>
                            <a:schemeClr val="dk1"/>
                          </a:solidFill>
                          <a:effectLst/>
                          <a:latin typeface="Century Gothic" panose="020B0502020202020204" pitchFamily="34" charset="0"/>
                          <a:ea typeface="標楷體" panose="03000509000000000000" pitchFamily="65" charset="-120"/>
                          <a:cs typeface="+mn-cs"/>
                        </a:rPr>
                        <a:t>102,900</a:t>
                      </a:r>
                      <a:endParaRPr kumimoji="0" lang="zh-TW" sz="1300" kern="100" dirty="0">
                        <a:solidFill>
                          <a:schemeClr val="dk1"/>
                        </a:solidFill>
                        <a:effectLst/>
                        <a:latin typeface="Century Gothic" panose="020B0502020202020204" pitchFamily="34" charset="0"/>
                        <a:ea typeface="標楷體" panose="03000509000000000000" pitchFamily="65" charset="-120"/>
                        <a:cs typeface="+mn-cs"/>
                      </a:endParaRPr>
                    </a:p>
                  </a:txBody>
                  <a:tcPr marL="68580" marR="68580" marT="0" marB="0" anchor="ctr"/>
                </a:tc>
                <a:tc>
                  <a:txBody>
                    <a:bodyPr/>
                    <a:lstStyle/>
                    <a:p>
                      <a:pPr marL="0" algn="l" rtl="0" eaLnBrk="1" latinLnBrk="0" hangingPunct="1">
                        <a:lnSpc>
                          <a:spcPts val="1500"/>
                        </a:lnSpc>
                        <a:spcAft>
                          <a:spcPts val="0"/>
                        </a:spcAft>
                      </a:pPr>
                      <a:r>
                        <a:rPr kumimoji="0" lang="en-US" sz="1300" kern="100" dirty="0">
                          <a:solidFill>
                            <a:schemeClr val="dk1"/>
                          </a:solidFill>
                          <a:effectLst/>
                          <a:latin typeface="標楷體" panose="03000509000000000000" pitchFamily="65" charset="-120"/>
                          <a:ea typeface="標楷體" panose="03000509000000000000" pitchFamily="65" charset="-120"/>
                          <a:cs typeface="+mn-cs"/>
                        </a:rPr>
                        <a:t>108</a:t>
                      </a:r>
                      <a:r>
                        <a:rPr kumimoji="0" lang="zh-TW" sz="1300" kern="100" dirty="0">
                          <a:solidFill>
                            <a:schemeClr val="dk1"/>
                          </a:solidFill>
                          <a:effectLst/>
                          <a:latin typeface="標楷體" panose="03000509000000000000" pitchFamily="65" charset="-120"/>
                          <a:ea typeface="標楷體" panose="03000509000000000000" pitchFamily="65" charset="-120"/>
                          <a:cs typeface="+mn-cs"/>
                        </a:rPr>
                        <a:t>整體發展經費</a:t>
                      </a:r>
                    </a:p>
                  </a:txBody>
                  <a:tcPr marL="68580" marR="68580" marT="0" marB="0" anchor="ctr"/>
                </a:tc>
                <a:tc>
                  <a:txBody>
                    <a:bodyPr/>
                    <a:lstStyle/>
                    <a:p>
                      <a:pPr marL="0" algn="l" rtl="0" eaLnBrk="1" latinLnBrk="0" hangingPunct="1">
                        <a:lnSpc>
                          <a:spcPts val="1500"/>
                        </a:lnSpc>
                        <a:spcAft>
                          <a:spcPts val="0"/>
                        </a:spcAft>
                      </a:pPr>
                      <a:endParaRPr kumimoji="0" lang="zh-TW" altLang="zh-TW" sz="1300" kern="100" dirty="0">
                        <a:solidFill>
                          <a:schemeClr val="dk1"/>
                        </a:solidFill>
                        <a:effectLst/>
                        <a:latin typeface="標楷體" panose="03000509000000000000" pitchFamily="65" charset="-120"/>
                        <a:ea typeface="標楷體" panose="03000509000000000000" pitchFamily="65" charset="-120"/>
                        <a:cs typeface="+mn-cs"/>
                      </a:endParaRPr>
                    </a:p>
                  </a:txBody>
                  <a:tcPr marL="68580" marR="68580" marT="0" marB="0" anchor="ctr"/>
                </a:tc>
                <a:extLst>
                  <a:ext uri="{0D108BD9-81ED-4DB2-BD59-A6C34878D82A}">
                    <a16:rowId xmlns:a16="http://schemas.microsoft.com/office/drawing/2014/main" val="1279820415"/>
                  </a:ext>
                </a:extLst>
              </a:tr>
            </a:tbl>
          </a:graphicData>
        </a:graphic>
      </p:graphicFrame>
      <p:sp>
        <p:nvSpPr>
          <p:cNvPr id="18468" name="文字方塊 9"/>
          <p:cNvSpPr txBox="1">
            <a:spLocks noChangeArrowheads="1"/>
          </p:cNvSpPr>
          <p:nvPr/>
        </p:nvSpPr>
        <p:spPr bwMode="auto">
          <a:xfrm>
            <a:off x="427038" y="1473200"/>
            <a:ext cx="2879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zh-TW">
                <a:latin typeface="Century Gothic" panose="020B0502020202020204" pitchFamily="34" charset="0"/>
                <a:ea typeface="標楷體" panose="03000509000000000000" pitchFamily="65" charset="-120"/>
              </a:rPr>
              <a:t>108</a:t>
            </a:r>
            <a:r>
              <a:rPr lang="zh-TW" altLang="zh-TW">
                <a:latin typeface="Century Gothic" panose="020B0502020202020204" pitchFamily="34" charset="0"/>
                <a:ea typeface="標楷體" panose="03000509000000000000" pitchFamily="65" charset="-120"/>
              </a:rPr>
              <a:t>年專責預算</a:t>
            </a:r>
            <a:r>
              <a:rPr lang="zh-TW" altLang="en-US">
                <a:latin typeface="Century Gothic" panose="020B0502020202020204" pitchFamily="34" charset="0"/>
                <a:ea typeface="標楷體" panose="03000509000000000000" pitchFamily="65" charset="-120"/>
              </a:rPr>
              <a:t>規劃</a:t>
            </a:r>
          </a:p>
        </p:txBody>
      </p:sp>
    </p:spTree>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標題 1"/>
          <p:cNvSpPr>
            <a:spLocks noGrp="1"/>
          </p:cNvSpPr>
          <p:nvPr>
            <p:ph type="title"/>
          </p:nvPr>
        </p:nvSpPr>
        <p:spPr/>
        <p:txBody>
          <a:bodyPr/>
          <a:lstStyle/>
          <a:p>
            <a:pPr eaLnBrk="1" hangingPunct="1"/>
            <a:r>
              <a:rPr lang="zh-TW" altLang="en-US" sz="2800" b="1" smtClean="0">
                <a:latin typeface="微軟正黑體" panose="020B0604030504040204" pitchFamily="34" charset="-120"/>
              </a:rPr>
              <a:t>近程目標</a:t>
            </a:r>
          </a:p>
        </p:txBody>
      </p:sp>
      <p:sp>
        <p:nvSpPr>
          <p:cNvPr id="19459"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91B9544F-F7DD-472B-A534-F1B98CDF18AA}" type="slidenum">
              <a:rPr lang="en-US" altLang="zh-TW" sz="1000" smtClean="0">
                <a:latin typeface="Arial" panose="020B0604020202020204" pitchFamily="34" charset="0"/>
              </a:rPr>
              <a:pPr>
                <a:spcBef>
                  <a:spcPct val="0"/>
                </a:spcBef>
                <a:buClrTx/>
                <a:buSzTx/>
                <a:buFontTx/>
                <a:buNone/>
              </a:pPr>
              <a:t>12</a:t>
            </a:fld>
            <a:endParaRPr lang="en-US" altLang="zh-TW" sz="1000" smtClean="0">
              <a:latin typeface="Arial" panose="020B0604020202020204" pitchFamily="34" charset="0"/>
            </a:endParaRPr>
          </a:p>
        </p:txBody>
      </p:sp>
      <p:sp>
        <p:nvSpPr>
          <p:cNvPr id="19460" name="內容版面配置區 2"/>
          <p:cNvSpPr>
            <a:spLocks noGrp="1"/>
          </p:cNvSpPr>
          <p:nvPr>
            <p:ph sz="quarter" idx="1"/>
          </p:nvPr>
        </p:nvSpPr>
        <p:spPr>
          <a:xfrm>
            <a:off x="720725" y="1439863"/>
            <a:ext cx="7920038" cy="4319587"/>
          </a:xfrm>
        </p:spPr>
        <p:txBody>
          <a:bodyPr/>
          <a:lstStyle/>
          <a:p>
            <a:pPr marL="361950" indent="-361950" eaLnBrk="1" hangingPunct="1">
              <a:spcAft>
                <a:spcPts val="1200"/>
              </a:spcAft>
              <a:buFont typeface="Wingdings" panose="05000000000000000000" pitchFamily="2" charset="2"/>
              <a:buChar char="p"/>
            </a:pPr>
            <a:r>
              <a:rPr lang="zh-TW" altLang="en-US" sz="2000" smtClean="0">
                <a:latin typeface="Century Gothic" panose="020B0502020202020204" pitchFamily="34" charset="0"/>
                <a:ea typeface="標楷體" panose="03000509000000000000" pitchFamily="65" charset="-120"/>
              </a:rPr>
              <a:t>國家通訊傳播委員會函文通知各機關，為保障身心障礙者資訊取得之權利，立法院決議要求各級政府機關與學校於建置之網站新設或改版時，應依據該會頒訂之「無障礙網頁開發規範</a:t>
            </a:r>
            <a:r>
              <a:rPr lang="en-US" altLang="zh-TW" sz="2000" smtClean="0">
                <a:latin typeface="Century Gothic" panose="020B0502020202020204" pitchFamily="34" charset="0"/>
                <a:ea typeface="標楷體" panose="03000509000000000000" pitchFamily="65" charset="-120"/>
              </a:rPr>
              <a:t>2.0</a:t>
            </a:r>
            <a:r>
              <a:rPr lang="zh-TW" altLang="en-US" sz="2000" smtClean="0">
                <a:latin typeface="Century Gothic" panose="020B0502020202020204" pitchFamily="34" charset="0"/>
                <a:ea typeface="標楷體" panose="03000509000000000000" pitchFamily="65" charset="-120"/>
              </a:rPr>
              <a:t>版」檢測等級</a:t>
            </a:r>
            <a:r>
              <a:rPr lang="en-US" altLang="zh-TW" sz="2000" smtClean="0">
                <a:latin typeface="Century Gothic" panose="020B0502020202020204" pitchFamily="34" charset="0"/>
                <a:ea typeface="標楷體" panose="03000509000000000000" pitchFamily="65" charset="-120"/>
              </a:rPr>
              <a:t>AA</a:t>
            </a:r>
            <a:r>
              <a:rPr lang="zh-TW" altLang="en-US" sz="2000" smtClean="0">
                <a:latin typeface="Century Gothic" panose="020B0502020202020204" pitchFamily="34" charset="0"/>
                <a:ea typeface="標楷體" panose="03000509000000000000" pitchFamily="65" charset="-120"/>
              </a:rPr>
              <a:t>以上進行設計。考量本校首頁暨各單位網頁已上線服務逾</a:t>
            </a:r>
            <a:r>
              <a:rPr lang="en-US" altLang="zh-TW" sz="2000" smtClean="0">
                <a:latin typeface="Century Gothic" panose="020B0502020202020204" pitchFamily="34" charset="0"/>
                <a:ea typeface="標楷體" panose="03000509000000000000" pitchFamily="65" charset="-120"/>
              </a:rPr>
              <a:t>5</a:t>
            </a:r>
            <a:r>
              <a:rPr lang="zh-TW" altLang="en-US" sz="2000" smtClean="0">
                <a:latin typeface="Century Gothic" panose="020B0502020202020204" pitchFamily="34" charset="0"/>
                <a:ea typeface="標楷體" panose="03000509000000000000" pitchFamily="65" charset="-120"/>
              </a:rPr>
              <a:t>年多，將於本</a:t>
            </a:r>
            <a:r>
              <a:rPr lang="en-US" altLang="zh-TW" sz="2000" smtClean="0">
                <a:latin typeface="Century Gothic" panose="020B0502020202020204" pitchFamily="34" charset="0"/>
                <a:ea typeface="標楷體" panose="03000509000000000000" pitchFamily="65" charset="-120"/>
              </a:rPr>
              <a:t>(107)</a:t>
            </a:r>
            <a:r>
              <a:rPr lang="zh-TW" altLang="en-US" sz="2000" smtClean="0">
                <a:latin typeface="Century Gothic" panose="020B0502020202020204" pitchFamily="34" charset="0"/>
                <a:ea typeface="標楷體" panose="03000509000000000000" pitchFamily="65" charset="-120"/>
              </a:rPr>
              <a:t>學年度導入符合學校網站管理需求及無障礙網頁開發規範之網頁平台，待請購程序完備後以專案形式協助全校各一、二級單位導入新版無障礙網頁管理平台。</a:t>
            </a:r>
          </a:p>
          <a:p>
            <a:pPr marL="361950" indent="-361950" eaLnBrk="1" hangingPunct="1">
              <a:spcAft>
                <a:spcPts val="1200"/>
              </a:spcAft>
              <a:buFont typeface="Wingdings" panose="05000000000000000000" pitchFamily="2" charset="2"/>
              <a:buChar char="p"/>
            </a:pPr>
            <a:endParaRPr lang="en-US" altLang="zh-TW" sz="2000" smtClean="0">
              <a:latin typeface="Century Gothic" panose="020B0502020202020204" pitchFamily="34" charset="0"/>
              <a:ea typeface="標楷體" panose="03000509000000000000" pitchFamily="65" charset="-120"/>
            </a:endParaRPr>
          </a:p>
        </p:txBody>
      </p:sp>
    </p:spTree>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標題 1"/>
          <p:cNvSpPr>
            <a:spLocks noGrp="1"/>
          </p:cNvSpPr>
          <p:nvPr>
            <p:ph type="title"/>
          </p:nvPr>
        </p:nvSpPr>
        <p:spPr/>
        <p:txBody>
          <a:bodyPr/>
          <a:lstStyle/>
          <a:p>
            <a:pPr eaLnBrk="1" hangingPunct="1"/>
            <a:r>
              <a:rPr lang="zh-TW" altLang="en-US" sz="2800" b="1" smtClean="0">
                <a:latin typeface="微軟正黑體" panose="020B0604030504040204" pitchFamily="34" charset="-120"/>
              </a:rPr>
              <a:t>近程目標</a:t>
            </a:r>
          </a:p>
        </p:txBody>
      </p:sp>
      <p:sp>
        <p:nvSpPr>
          <p:cNvPr id="20483"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C701452E-97A6-44D9-9151-C90EA4149469}" type="slidenum">
              <a:rPr lang="en-US" altLang="zh-TW" sz="1000" smtClean="0">
                <a:latin typeface="Arial" panose="020B0604020202020204" pitchFamily="34" charset="0"/>
              </a:rPr>
              <a:pPr>
                <a:spcBef>
                  <a:spcPct val="0"/>
                </a:spcBef>
                <a:buClrTx/>
                <a:buSzTx/>
                <a:buFontTx/>
                <a:buNone/>
              </a:pPr>
              <a:t>13</a:t>
            </a:fld>
            <a:endParaRPr lang="en-US" altLang="zh-TW" sz="1000" smtClean="0">
              <a:latin typeface="Arial" panose="020B0604020202020204" pitchFamily="34" charset="0"/>
            </a:endParaRPr>
          </a:p>
        </p:txBody>
      </p:sp>
      <p:sp>
        <p:nvSpPr>
          <p:cNvPr id="20484" name="內容版面配置區 2"/>
          <p:cNvSpPr>
            <a:spLocks noGrp="1"/>
          </p:cNvSpPr>
          <p:nvPr>
            <p:ph sz="quarter" idx="1"/>
          </p:nvPr>
        </p:nvSpPr>
        <p:spPr>
          <a:xfrm>
            <a:off x="720725" y="1439863"/>
            <a:ext cx="7920038" cy="4319587"/>
          </a:xfrm>
        </p:spPr>
        <p:txBody>
          <a:bodyPr/>
          <a:lstStyle/>
          <a:p>
            <a:pPr marL="361950" indent="-361950" eaLnBrk="1" hangingPunct="1">
              <a:spcAft>
                <a:spcPts val="1200"/>
              </a:spcAft>
              <a:buFont typeface="Wingdings" panose="05000000000000000000" pitchFamily="2" charset="2"/>
              <a:buChar char="p"/>
            </a:pPr>
            <a:r>
              <a:rPr lang="zh-TW" altLang="en-US" sz="2000" smtClean="0">
                <a:latin typeface="Century Gothic" panose="020B0502020202020204" pitchFamily="34" charset="0"/>
                <a:ea typeface="標楷體" panose="03000509000000000000" pitchFamily="65" charset="-120"/>
              </a:rPr>
              <a:t>圖書資訊處奉示執行本校逾使用年限個人電腦汰換計畫，經核定共計兩種電腦規範，規劃講師</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含以上</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教師、行政主管配發教學電腦；行政職同仁則配發行政電腦，詳細配發名單暨流程將於簽准後另行公告，已下謹就設備配置概要說明：</a:t>
            </a:r>
          </a:p>
          <a:p>
            <a:pPr marL="636588" lvl="1" indent="-361950" eaLnBrk="1" hangingPunct="1">
              <a:spcAft>
                <a:spcPts val="1200"/>
              </a:spcAft>
              <a:buFont typeface="Wingdings" panose="05000000000000000000" pitchFamily="2" charset="2"/>
              <a:buChar char="p"/>
            </a:pPr>
            <a:r>
              <a:rPr lang="zh-TW" altLang="en-US" sz="2000" smtClean="0">
                <a:latin typeface="Century Gothic" panose="020B0502020202020204" pitchFamily="34" charset="0"/>
                <a:ea typeface="標楷體" panose="03000509000000000000" pitchFamily="65" charset="-120"/>
              </a:rPr>
              <a:t>教學電腦</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採購全新商用個人電腦，規格包括第</a:t>
            </a:r>
            <a:r>
              <a:rPr lang="en-US" altLang="zh-TW" sz="2000" smtClean="0">
                <a:latin typeface="Century Gothic" panose="020B0502020202020204" pitchFamily="34" charset="0"/>
                <a:ea typeface="標楷體" panose="03000509000000000000" pitchFamily="65" charset="-120"/>
              </a:rPr>
              <a:t>8</a:t>
            </a:r>
            <a:r>
              <a:rPr lang="zh-TW" altLang="en-US" sz="2000" smtClean="0">
                <a:latin typeface="Century Gothic" panose="020B0502020202020204" pitchFamily="34" charset="0"/>
                <a:ea typeface="標楷體" panose="03000509000000000000" pitchFamily="65" charset="-120"/>
              </a:rPr>
              <a:t>代</a:t>
            </a:r>
            <a:r>
              <a:rPr lang="en-US" altLang="zh-TW" sz="2000" smtClean="0">
                <a:latin typeface="Century Gothic" panose="020B0502020202020204" pitchFamily="34" charset="0"/>
                <a:ea typeface="標楷體" panose="03000509000000000000" pitchFamily="65" charset="-120"/>
              </a:rPr>
              <a:t>Intel Core i5-8500 CPU</a:t>
            </a:r>
            <a:r>
              <a:rPr lang="zh-TW" altLang="en-US" sz="2000" smtClean="0">
                <a:latin typeface="Century Gothic" panose="020B0502020202020204" pitchFamily="34" charset="0"/>
                <a:ea typeface="標楷體" panose="03000509000000000000" pitchFamily="65" charset="-120"/>
              </a:rPr>
              <a:t>、</a:t>
            </a:r>
            <a:r>
              <a:rPr lang="en-US" altLang="zh-TW" sz="2000" smtClean="0">
                <a:latin typeface="Century Gothic" panose="020B0502020202020204" pitchFamily="34" charset="0"/>
                <a:ea typeface="標楷體" panose="03000509000000000000" pitchFamily="65" charset="-120"/>
              </a:rPr>
              <a:t>16GB</a:t>
            </a:r>
            <a:r>
              <a:rPr lang="zh-TW" altLang="en-US" sz="2000" smtClean="0">
                <a:latin typeface="Century Gothic" panose="020B0502020202020204" pitchFamily="34" charset="0"/>
                <a:ea typeface="標楷體" panose="03000509000000000000" pitchFamily="65" charset="-120"/>
              </a:rPr>
              <a:t>記憶體、</a:t>
            </a:r>
            <a:r>
              <a:rPr lang="en-US" altLang="zh-TW" sz="2000" smtClean="0">
                <a:latin typeface="Century Gothic" panose="020B0502020202020204" pitchFamily="34" charset="0"/>
                <a:ea typeface="標楷體" panose="03000509000000000000" pitchFamily="65" charset="-120"/>
              </a:rPr>
              <a:t>256GB</a:t>
            </a:r>
            <a:r>
              <a:rPr lang="zh-TW" altLang="en-US" sz="2000" smtClean="0">
                <a:latin typeface="Century Gothic" panose="020B0502020202020204" pitchFamily="34" charset="0"/>
                <a:ea typeface="標楷體" panose="03000509000000000000" pitchFamily="65" charset="-120"/>
              </a:rPr>
              <a:t>固態磁碟、</a:t>
            </a:r>
            <a:r>
              <a:rPr lang="en-US" altLang="zh-TW" sz="2000" smtClean="0">
                <a:latin typeface="Century Gothic" panose="020B0502020202020204" pitchFamily="34" charset="0"/>
                <a:ea typeface="標楷體" panose="03000509000000000000" pitchFamily="65" charset="-120"/>
              </a:rPr>
              <a:t>1TB</a:t>
            </a:r>
            <a:r>
              <a:rPr lang="zh-TW" altLang="en-US" sz="2000" smtClean="0">
                <a:latin typeface="Century Gothic" panose="020B0502020202020204" pitchFamily="34" charset="0"/>
                <a:ea typeface="標楷體" panose="03000509000000000000" pitchFamily="65" charset="-120"/>
              </a:rPr>
              <a:t>磁碟、</a:t>
            </a:r>
            <a:r>
              <a:rPr lang="en-US" altLang="zh-TW" sz="2000" smtClean="0">
                <a:latin typeface="Century Gothic" panose="020B0502020202020204" pitchFamily="34" charset="0"/>
                <a:ea typeface="標楷體" panose="03000509000000000000" pitchFamily="65" charset="-120"/>
              </a:rPr>
              <a:t>24.5</a:t>
            </a:r>
            <a:r>
              <a:rPr lang="zh-TW" altLang="en-US" sz="2000" smtClean="0">
                <a:latin typeface="Century Gothic" panose="020B0502020202020204" pitchFamily="34" charset="0"/>
                <a:ea typeface="標楷體" panose="03000509000000000000" pitchFamily="65" charset="-120"/>
              </a:rPr>
              <a:t>吋液晶顯示器</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含揚聲器</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等。</a:t>
            </a:r>
          </a:p>
          <a:p>
            <a:pPr marL="636588" lvl="1" indent="-361950" eaLnBrk="1" hangingPunct="1">
              <a:spcAft>
                <a:spcPts val="1200"/>
              </a:spcAft>
              <a:buFont typeface="Wingdings" panose="05000000000000000000" pitchFamily="2" charset="2"/>
              <a:buChar char="p"/>
            </a:pPr>
            <a:r>
              <a:rPr lang="zh-TW" altLang="en-US" sz="2000" smtClean="0">
                <a:latin typeface="Century Gothic" panose="020B0502020202020204" pitchFamily="34" charset="0"/>
                <a:ea typeface="標楷體" panose="03000509000000000000" pitchFamily="65" charset="-120"/>
              </a:rPr>
              <a:t>行政電腦</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援用電腦教室汰換電腦，但升級系統磁碟為</a:t>
            </a:r>
            <a:r>
              <a:rPr lang="en-US" altLang="zh-TW" sz="2000" smtClean="0">
                <a:latin typeface="Century Gothic" panose="020B0502020202020204" pitchFamily="34" charset="0"/>
                <a:ea typeface="標楷體" panose="03000509000000000000" pitchFamily="65" charset="-120"/>
              </a:rPr>
              <a:t>256GB</a:t>
            </a:r>
            <a:r>
              <a:rPr lang="zh-TW" altLang="en-US" sz="2000" smtClean="0">
                <a:latin typeface="Century Gothic" panose="020B0502020202020204" pitchFamily="34" charset="0"/>
                <a:ea typeface="標楷體" panose="03000509000000000000" pitchFamily="65" charset="-120"/>
              </a:rPr>
              <a:t>固態磁碟，記憶體容量升級至</a:t>
            </a:r>
            <a:r>
              <a:rPr lang="en-US" altLang="zh-TW" sz="2000" smtClean="0">
                <a:latin typeface="Century Gothic" panose="020B0502020202020204" pitchFamily="34" charset="0"/>
                <a:ea typeface="標楷體" panose="03000509000000000000" pitchFamily="65" charset="-120"/>
              </a:rPr>
              <a:t>8GB</a:t>
            </a:r>
            <a:r>
              <a:rPr lang="zh-TW" altLang="en-US" sz="2000" smtClean="0">
                <a:latin typeface="Century Gothic" panose="020B0502020202020204" pitchFamily="34" charset="0"/>
                <a:ea typeface="標楷體" panose="03000509000000000000" pitchFamily="65" charset="-120"/>
              </a:rPr>
              <a:t>，原內建磁碟則轉為資料磁碟使用</a:t>
            </a:r>
          </a:p>
          <a:p>
            <a:pPr marL="361950" indent="-361950" eaLnBrk="1" hangingPunct="1">
              <a:spcAft>
                <a:spcPts val="1200"/>
              </a:spcAft>
              <a:buFont typeface="Wingdings" panose="05000000000000000000" pitchFamily="2" charset="2"/>
              <a:buChar char="p"/>
            </a:pPr>
            <a:endParaRPr lang="en-US" altLang="zh-TW" sz="2000" smtClean="0">
              <a:latin typeface="Century Gothic" panose="020B0502020202020204" pitchFamily="34" charset="0"/>
              <a:ea typeface="標楷體" panose="03000509000000000000" pitchFamily="65" charset="-120"/>
            </a:endParaRPr>
          </a:p>
        </p:txBody>
      </p:sp>
    </p:spTree>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標題 1"/>
          <p:cNvSpPr>
            <a:spLocks noGrp="1"/>
          </p:cNvSpPr>
          <p:nvPr>
            <p:ph type="title"/>
          </p:nvPr>
        </p:nvSpPr>
        <p:spPr/>
        <p:txBody>
          <a:bodyPr/>
          <a:lstStyle/>
          <a:p>
            <a:pPr eaLnBrk="1" hangingPunct="1"/>
            <a:r>
              <a:rPr lang="zh-TW" altLang="en-US" sz="2800" b="1" smtClean="0">
                <a:latin typeface="微軟正黑體" panose="020B0604030504040204" pitchFamily="34" charset="-120"/>
              </a:rPr>
              <a:t>近程目標</a:t>
            </a:r>
          </a:p>
        </p:txBody>
      </p:sp>
      <p:sp>
        <p:nvSpPr>
          <p:cNvPr id="21507"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6E1F61D1-F840-47DC-AE25-5783FF72A78B}" type="slidenum">
              <a:rPr lang="en-US" altLang="zh-TW" sz="1000" smtClean="0">
                <a:latin typeface="Arial" panose="020B0604020202020204" pitchFamily="34" charset="0"/>
              </a:rPr>
              <a:pPr>
                <a:spcBef>
                  <a:spcPct val="0"/>
                </a:spcBef>
                <a:buClrTx/>
                <a:buSzTx/>
                <a:buFontTx/>
                <a:buNone/>
              </a:pPr>
              <a:t>14</a:t>
            </a:fld>
            <a:endParaRPr lang="en-US" altLang="zh-TW" sz="1000" smtClean="0">
              <a:latin typeface="Arial" panose="020B0604020202020204" pitchFamily="34" charset="0"/>
            </a:endParaRPr>
          </a:p>
        </p:txBody>
      </p:sp>
      <p:sp>
        <p:nvSpPr>
          <p:cNvPr id="21508" name="內容版面配置區 2"/>
          <p:cNvSpPr>
            <a:spLocks noGrp="1"/>
          </p:cNvSpPr>
          <p:nvPr>
            <p:ph sz="quarter" idx="1"/>
          </p:nvPr>
        </p:nvSpPr>
        <p:spPr>
          <a:xfrm>
            <a:off x="720725" y="1439863"/>
            <a:ext cx="7920038" cy="4319587"/>
          </a:xfrm>
        </p:spPr>
        <p:txBody>
          <a:bodyPr/>
          <a:lstStyle/>
          <a:p>
            <a:pPr marL="361950" indent="-361950" eaLnBrk="1" hangingPunct="1">
              <a:spcAft>
                <a:spcPts val="1200"/>
              </a:spcAft>
              <a:buFont typeface="Wingdings" panose="05000000000000000000" pitchFamily="2" charset="2"/>
              <a:buChar char="p"/>
            </a:pPr>
            <a:r>
              <a:rPr lang="zh-TW" altLang="en-US" sz="2000" smtClean="0">
                <a:latin typeface="Century Gothic" panose="020B0502020202020204" pitchFamily="34" charset="0"/>
                <a:ea typeface="標楷體" panose="03000509000000000000" pitchFamily="65" charset="-120"/>
              </a:rPr>
              <a:t>圖書資訊處所轄電腦教室</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三</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已逾五年汰換年限，考量硬體規格已不敷最新版本的微軟作業系統與</a:t>
            </a:r>
            <a:r>
              <a:rPr lang="en-US" altLang="zh-TW" sz="2000" smtClean="0">
                <a:latin typeface="Century Gothic" panose="020B0502020202020204" pitchFamily="34" charset="0"/>
                <a:ea typeface="標楷體" panose="03000509000000000000" pitchFamily="65" charset="-120"/>
              </a:rPr>
              <a:t>Office</a:t>
            </a:r>
            <a:r>
              <a:rPr lang="zh-TW" altLang="en-US" sz="2000" smtClean="0">
                <a:latin typeface="Century Gothic" panose="020B0502020202020204" pitchFamily="34" charset="0"/>
                <a:ea typeface="標楷體" panose="03000509000000000000" pitchFamily="65" charset="-120"/>
              </a:rPr>
              <a:t>文書軟體運行，本</a:t>
            </a:r>
            <a:r>
              <a:rPr lang="en-US" altLang="zh-TW" sz="2000" smtClean="0">
                <a:latin typeface="Century Gothic" panose="020B0502020202020204" pitchFamily="34" charset="0"/>
                <a:ea typeface="標楷體" panose="03000509000000000000" pitchFamily="65" charset="-120"/>
              </a:rPr>
              <a:t>(107)</a:t>
            </a:r>
            <a:r>
              <a:rPr lang="zh-TW" altLang="en-US" sz="2000" smtClean="0">
                <a:latin typeface="Century Gothic" panose="020B0502020202020204" pitchFamily="34" charset="0"/>
                <a:ea typeface="標楷體" panose="03000509000000000000" pitchFamily="65" charset="-120"/>
              </a:rPr>
              <a:t>學年度已爭取預算金額購置</a:t>
            </a:r>
            <a:r>
              <a:rPr lang="en-US" altLang="zh-TW" sz="2000" smtClean="0">
                <a:latin typeface="Century Gothic" panose="020B0502020202020204" pitchFamily="34" charset="0"/>
                <a:ea typeface="標楷體" panose="03000509000000000000" pitchFamily="65" charset="-120"/>
              </a:rPr>
              <a:t>64</a:t>
            </a:r>
            <a:r>
              <a:rPr lang="zh-TW" altLang="en-US" sz="2000" smtClean="0">
                <a:latin typeface="Century Gothic" panose="020B0502020202020204" pitchFamily="34" charset="0"/>
                <a:ea typeface="標楷體" panose="03000509000000000000" pitchFamily="65" charset="-120"/>
              </a:rPr>
              <a:t>台個人電腦搭配雲端管理系統，以滿足資訊應用教學需求。</a:t>
            </a:r>
          </a:p>
          <a:p>
            <a:pPr marL="361950" indent="-361950" eaLnBrk="1" hangingPunct="1">
              <a:spcAft>
                <a:spcPts val="1200"/>
              </a:spcAft>
              <a:buFont typeface="Wingdings" panose="05000000000000000000" pitchFamily="2" charset="2"/>
              <a:buChar char="p"/>
            </a:pPr>
            <a:r>
              <a:rPr lang="zh-TW" altLang="en-US" sz="2000" smtClean="0">
                <a:latin typeface="Century Gothic" panose="020B0502020202020204" pitchFamily="34" charset="0"/>
                <a:ea typeface="標楷體" panose="03000509000000000000" pitchFamily="65" charset="-120"/>
              </a:rPr>
              <a:t>原訂今年暑假進行電腦教室</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一</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高架地板建置工程，惟因營建部業務繁忙無法如期施作，後續將與營建部密切聯繫，預定於</a:t>
            </a:r>
            <a:r>
              <a:rPr lang="en-US" altLang="zh-TW" sz="2000" smtClean="0">
                <a:latin typeface="Century Gothic" panose="020B0502020202020204" pitchFamily="34" charset="0"/>
                <a:ea typeface="標楷體" panose="03000509000000000000" pitchFamily="65" charset="-120"/>
              </a:rPr>
              <a:t>108</a:t>
            </a:r>
            <a:r>
              <a:rPr lang="zh-TW" altLang="en-US" sz="2000" smtClean="0">
                <a:latin typeface="Century Gothic" panose="020B0502020202020204" pitchFamily="34" charset="0"/>
                <a:ea typeface="標楷體" panose="03000509000000000000" pitchFamily="65" charset="-120"/>
              </a:rPr>
              <a:t>學年度以前完成建置。</a:t>
            </a:r>
          </a:p>
          <a:p>
            <a:pPr marL="361950" indent="-361950" eaLnBrk="1" hangingPunct="1">
              <a:spcAft>
                <a:spcPts val="1200"/>
              </a:spcAft>
              <a:buFont typeface="Wingdings" panose="05000000000000000000" pitchFamily="2" charset="2"/>
              <a:buChar char="p"/>
            </a:pPr>
            <a:r>
              <a:rPr lang="zh-TW" altLang="en-US" sz="2000" smtClean="0">
                <a:latin typeface="Century Gothic" panose="020B0502020202020204" pitchFamily="34" charset="0"/>
                <a:ea typeface="標楷體" panose="03000509000000000000" pitchFamily="65" charset="-120"/>
              </a:rPr>
              <a:t>因應師生使用校園無線網路需求益增，除原有行政教學區域外，規劃將庚勤樓餐廳區域納入校園無線網路服務範圍，預定於本</a:t>
            </a:r>
            <a:r>
              <a:rPr lang="en-US" altLang="zh-TW" sz="2000" smtClean="0">
                <a:latin typeface="Century Gothic" panose="020B0502020202020204" pitchFamily="34" charset="0"/>
                <a:ea typeface="標楷體" panose="03000509000000000000" pitchFamily="65" charset="-120"/>
              </a:rPr>
              <a:t>(107)</a:t>
            </a:r>
            <a:r>
              <a:rPr lang="zh-TW" altLang="en-US" sz="2000" smtClean="0">
                <a:latin typeface="Century Gothic" panose="020B0502020202020204" pitchFamily="34" charset="0"/>
                <a:ea typeface="標楷體" panose="03000509000000000000" pitchFamily="65" charset="-120"/>
              </a:rPr>
              <a:t>學年度完成新增無線</a:t>
            </a:r>
            <a:r>
              <a:rPr lang="en-US" altLang="zh-TW" sz="2000" smtClean="0">
                <a:latin typeface="Century Gothic" panose="020B0502020202020204" pitchFamily="34" charset="0"/>
                <a:ea typeface="標楷體" panose="03000509000000000000" pitchFamily="65" charset="-120"/>
              </a:rPr>
              <a:t>AP</a:t>
            </a:r>
            <a:r>
              <a:rPr lang="zh-TW" altLang="en-US" sz="2000" smtClean="0">
                <a:latin typeface="Century Gothic" panose="020B0502020202020204" pitchFamily="34" charset="0"/>
                <a:ea typeface="標楷體" panose="03000509000000000000" pitchFamily="65" charset="-120"/>
              </a:rPr>
              <a:t>建置。</a:t>
            </a:r>
            <a:endParaRPr lang="en-US" altLang="zh-TW" sz="2000" smtClean="0">
              <a:latin typeface="Century Gothic" panose="020B0502020202020204" pitchFamily="34" charset="0"/>
              <a:ea typeface="標楷體" panose="03000509000000000000" pitchFamily="65" charset="-120"/>
            </a:endParaRPr>
          </a:p>
          <a:p>
            <a:pPr marL="361950" indent="-361950" eaLnBrk="1" hangingPunct="1">
              <a:spcAft>
                <a:spcPts val="1200"/>
              </a:spcAft>
              <a:buFont typeface="Wingdings" panose="05000000000000000000" pitchFamily="2" charset="2"/>
              <a:buChar char="p"/>
            </a:pPr>
            <a:r>
              <a:rPr lang="zh-TW" altLang="en-US" sz="2000" smtClean="0">
                <a:latin typeface="Century Gothic" panose="020B0502020202020204" pitchFamily="34" charset="0"/>
                <a:ea typeface="標楷體" panose="03000509000000000000" pitchFamily="65" charset="-120"/>
              </a:rPr>
              <a:t>考量行動化需求日益激增，系統開發組將延續網頁行動化政策，導入</a:t>
            </a:r>
            <a:r>
              <a:rPr lang="en-US" altLang="zh-TW" sz="2000" smtClean="0">
                <a:latin typeface="Century Gothic" panose="020B0502020202020204" pitchFamily="34" charset="0"/>
                <a:ea typeface="標楷體" panose="03000509000000000000" pitchFamily="65" charset="-120"/>
              </a:rPr>
              <a:t>HTML5</a:t>
            </a:r>
            <a:r>
              <a:rPr lang="zh-TW" altLang="en-US" sz="2000" smtClean="0">
                <a:latin typeface="Century Gothic" panose="020B0502020202020204" pitchFamily="34" charset="0"/>
                <a:ea typeface="標楷體" panose="03000509000000000000" pitchFamily="65" charset="-120"/>
              </a:rPr>
              <a:t>語法，讓手機、平板、電腦網站使用同一網站的圖文內容及資料庫，在不同尺寸或解析度的設備或螢幕上，網頁程式會根據使用者的裝置，以符合版面大小的樣式來顯示網頁的內容。</a:t>
            </a:r>
            <a:endParaRPr lang="en-US" altLang="zh-TW" sz="2000" smtClean="0">
              <a:latin typeface="Century Gothic" panose="020B0502020202020204" pitchFamily="34" charset="0"/>
              <a:ea typeface="標楷體" panose="03000509000000000000" pitchFamily="65" charset="-120"/>
            </a:endParaRPr>
          </a:p>
          <a:p>
            <a:pPr marL="361950" indent="-361950" eaLnBrk="1" hangingPunct="1">
              <a:spcAft>
                <a:spcPts val="1200"/>
              </a:spcAft>
              <a:buFont typeface="Wingdings" panose="05000000000000000000" pitchFamily="2" charset="2"/>
              <a:buChar char="p"/>
            </a:pPr>
            <a:endParaRPr lang="zh-TW" altLang="en-US" sz="2000" smtClean="0">
              <a:latin typeface="Century Gothic" panose="020B0502020202020204" pitchFamily="34" charset="0"/>
              <a:ea typeface="標楷體" panose="03000509000000000000" pitchFamily="65" charset="-120"/>
            </a:endParaRPr>
          </a:p>
          <a:p>
            <a:pPr marL="361950" indent="-361950" eaLnBrk="1" hangingPunct="1">
              <a:spcAft>
                <a:spcPts val="1200"/>
              </a:spcAft>
              <a:buFont typeface="Wingdings" panose="05000000000000000000" pitchFamily="2" charset="2"/>
              <a:buChar char="p"/>
            </a:pPr>
            <a:endParaRPr lang="en-US" altLang="zh-TW" sz="2000" smtClean="0">
              <a:latin typeface="Century Gothic" panose="020B0502020202020204" pitchFamily="34" charset="0"/>
              <a:ea typeface="標楷體" panose="03000509000000000000" pitchFamily="65" charset="-120"/>
            </a:endParaRPr>
          </a:p>
        </p:txBody>
      </p:sp>
    </p:spTree>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標題 1"/>
          <p:cNvSpPr>
            <a:spLocks noGrp="1"/>
          </p:cNvSpPr>
          <p:nvPr>
            <p:ph type="title"/>
          </p:nvPr>
        </p:nvSpPr>
        <p:spPr/>
        <p:txBody>
          <a:bodyPr/>
          <a:lstStyle/>
          <a:p>
            <a:pPr eaLnBrk="1" hangingPunct="1"/>
            <a:r>
              <a:rPr lang="zh-TW" altLang="en-US" sz="2800" b="1" smtClean="0">
                <a:latin typeface="微軟正黑體" panose="020B0604030504040204" pitchFamily="34" charset="-120"/>
              </a:rPr>
              <a:t>宣導事項</a:t>
            </a:r>
          </a:p>
        </p:txBody>
      </p:sp>
      <p:sp>
        <p:nvSpPr>
          <p:cNvPr id="22531"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EAB8808A-BD99-4DCD-91AA-7D48A0BCE2C7}" type="slidenum">
              <a:rPr lang="en-US" altLang="zh-TW" sz="1000" smtClean="0">
                <a:latin typeface="Arial" panose="020B0604020202020204" pitchFamily="34" charset="0"/>
              </a:rPr>
              <a:pPr>
                <a:spcBef>
                  <a:spcPct val="0"/>
                </a:spcBef>
                <a:buClrTx/>
                <a:buSzTx/>
                <a:buFontTx/>
                <a:buNone/>
              </a:pPr>
              <a:t>15</a:t>
            </a:fld>
            <a:endParaRPr lang="en-US" altLang="zh-TW" sz="1000" smtClean="0">
              <a:latin typeface="Arial" panose="020B0604020202020204" pitchFamily="34" charset="0"/>
            </a:endParaRPr>
          </a:p>
        </p:txBody>
      </p:sp>
      <p:sp>
        <p:nvSpPr>
          <p:cNvPr id="22532" name="內容版面配置區 2"/>
          <p:cNvSpPr>
            <a:spLocks noGrp="1"/>
          </p:cNvSpPr>
          <p:nvPr>
            <p:ph sz="quarter" idx="1"/>
          </p:nvPr>
        </p:nvSpPr>
        <p:spPr>
          <a:xfrm>
            <a:off x="720725" y="1439863"/>
            <a:ext cx="7920038" cy="4319587"/>
          </a:xfrm>
        </p:spPr>
        <p:txBody>
          <a:bodyPr/>
          <a:lstStyle/>
          <a:p>
            <a:pPr marL="361950" indent="-361950" eaLnBrk="1" hangingPunct="1">
              <a:spcAft>
                <a:spcPts val="1200"/>
              </a:spcAft>
              <a:buFont typeface="Wingdings" panose="05000000000000000000" pitchFamily="2" charset="2"/>
              <a:buChar char="p"/>
            </a:pPr>
            <a:r>
              <a:rPr lang="zh-TW" altLang="en-US" sz="2000" smtClean="0">
                <a:latin typeface="Century Gothic" panose="020B0502020202020204" pitchFamily="34" charset="0"/>
                <a:ea typeface="標楷體" panose="03000509000000000000" pitchFamily="65" charset="-120"/>
              </a:rPr>
              <a:t>依據</a:t>
            </a:r>
            <a:r>
              <a:rPr lang="en-US" altLang="zh-TW" sz="2000" smtClean="0">
                <a:latin typeface="Century Gothic" panose="020B0502020202020204" pitchFamily="34" charset="0"/>
                <a:ea typeface="標楷體" panose="03000509000000000000" pitchFamily="65" charset="-120"/>
              </a:rPr>
              <a:t>106</a:t>
            </a:r>
            <a:r>
              <a:rPr lang="zh-TW" altLang="en-US" sz="2000" smtClean="0">
                <a:latin typeface="Century Gothic" panose="020B0502020202020204" pitchFamily="34" charset="0"/>
                <a:ea typeface="標楷體" panose="03000509000000000000" pitchFamily="65" charset="-120"/>
              </a:rPr>
              <a:t>年</a:t>
            </a:r>
            <a:r>
              <a:rPr lang="en-US" altLang="zh-TW" sz="2000" smtClean="0">
                <a:latin typeface="Century Gothic" panose="020B0502020202020204" pitchFamily="34" charset="0"/>
                <a:ea typeface="標楷體" panose="03000509000000000000" pitchFamily="65" charset="-120"/>
              </a:rPr>
              <a:t>10</a:t>
            </a:r>
            <a:r>
              <a:rPr lang="zh-TW" altLang="en-US" sz="2000" smtClean="0">
                <a:latin typeface="Century Gothic" panose="020B0502020202020204" pitchFamily="34" charset="0"/>
                <a:ea typeface="標楷體" panose="03000509000000000000" pitchFamily="65" charset="-120"/>
              </a:rPr>
              <a:t>月</a:t>
            </a:r>
            <a:r>
              <a:rPr lang="en-US" altLang="zh-TW" sz="2000" smtClean="0">
                <a:latin typeface="Century Gothic" panose="020B0502020202020204" pitchFamily="34" charset="0"/>
                <a:ea typeface="標楷體" panose="03000509000000000000" pitchFamily="65" charset="-120"/>
              </a:rPr>
              <a:t>25</a:t>
            </a:r>
            <a:r>
              <a:rPr lang="zh-TW" altLang="en-US" sz="2000" smtClean="0">
                <a:latin typeface="Century Gothic" panose="020B0502020202020204" pitchFamily="34" charset="0"/>
                <a:ea typeface="標楷體" panose="03000509000000000000" pitchFamily="65" charset="-120"/>
              </a:rPr>
              <a:t>日總管理處資訊部系統組公佈函</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總資字</a:t>
            </a:r>
            <a:r>
              <a:rPr lang="en-US" altLang="zh-TW" sz="2000" smtClean="0">
                <a:latin typeface="Century Gothic" panose="020B0502020202020204" pitchFamily="34" charset="0"/>
                <a:ea typeface="標楷體" panose="03000509000000000000" pitchFamily="65" charset="-120"/>
              </a:rPr>
              <a:t>oN060907004)</a:t>
            </a:r>
            <a:r>
              <a:rPr lang="zh-TW" altLang="en-US" sz="2000" smtClean="0">
                <a:latin typeface="Century Gothic" panose="020B0502020202020204" pitchFamily="34" charset="0"/>
                <a:ea typeface="標楷體" panose="03000509000000000000" pitchFamily="65" charset="-120"/>
              </a:rPr>
              <a:t>，公告企業</a:t>
            </a:r>
            <a:r>
              <a:rPr lang="en-US" altLang="zh-TW" sz="2000" smtClean="0">
                <a:latin typeface="Century Gothic" panose="020B0502020202020204" pitchFamily="34" charset="0"/>
                <a:ea typeface="標楷體" panose="03000509000000000000" pitchFamily="65" charset="-120"/>
              </a:rPr>
              <a:t>ERP</a:t>
            </a:r>
            <a:r>
              <a:rPr lang="zh-TW" altLang="en-US" sz="2000" smtClean="0">
                <a:latin typeface="Century Gothic" panose="020B0502020202020204" pitchFamily="34" charset="0"/>
                <a:ea typeface="標楷體" panose="03000509000000000000" pitchFamily="65" charset="-120"/>
              </a:rPr>
              <a:t>、</a:t>
            </a:r>
            <a:r>
              <a:rPr lang="en-US" altLang="zh-TW" sz="2000" smtClean="0">
                <a:latin typeface="Century Gothic" panose="020B0502020202020204" pitchFamily="34" charset="0"/>
                <a:ea typeface="標楷體" panose="03000509000000000000" pitchFamily="65" charset="-120"/>
              </a:rPr>
              <a:t>OA</a:t>
            </a:r>
            <a:r>
              <a:rPr lang="zh-TW" altLang="en-US" sz="2000" smtClean="0">
                <a:latin typeface="Century Gothic" panose="020B0502020202020204" pitchFamily="34" charset="0"/>
                <a:ea typeface="標楷體" panose="03000509000000000000" pitchFamily="65" charset="-120"/>
              </a:rPr>
              <a:t>作業及文書處理的個人電腦，搭配之</a:t>
            </a:r>
            <a:r>
              <a:rPr lang="en-US" altLang="zh-TW" sz="2000" smtClean="0">
                <a:latin typeface="Century Gothic" panose="020B0502020202020204" pitchFamily="34" charset="0"/>
                <a:ea typeface="標楷體" panose="03000509000000000000" pitchFamily="65" charset="-120"/>
              </a:rPr>
              <a:t>Windows</a:t>
            </a:r>
            <a:r>
              <a:rPr lang="zh-TW" altLang="en-US" sz="2000" smtClean="0">
                <a:latin typeface="Century Gothic" panose="020B0502020202020204" pitchFamily="34" charset="0"/>
                <a:ea typeface="標楷體" panose="03000509000000000000" pitchFamily="65" charset="-120"/>
              </a:rPr>
              <a:t>作業系統安裝原則說明，表示將規劃企業開始導入</a:t>
            </a:r>
            <a:r>
              <a:rPr lang="en-US" altLang="zh-TW" sz="2000" smtClean="0">
                <a:latin typeface="Century Gothic" panose="020B0502020202020204" pitchFamily="34" charset="0"/>
                <a:ea typeface="標楷體" panose="03000509000000000000" pitchFamily="65" charset="-120"/>
              </a:rPr>
              <a:t>Windows 10</a:t>
            </a:r>
            <a:r>
              <a:rPr lang="zh-TW" altLang="en-US" sz="2000" smtClean="0">
                <a:latin typeface="Century Gothic" panose="020B0502020202020204" pitchFamily="34" charset="0"/>
                <a:ea typeface="標楷體" panose="03000509000000000000" pitchFamily="65" charset="-120"/>
              </a:rPr>
              <a:t>作業系統，但為撙節軟硬體投資費用，將先針對本企業爾後新購的</a:t>
            </a:r>
            <a:r>
              <a:rPr lang="en-US" altLang="zh-TW" sz="2000" smtClean="0">
                <a:latin typeface="Century Gothic" panose="020B0502020202020204" pitchFamily="34" charset="0"/>
                <a:ea typeface="標楷體" panose="03000509000000000000" pitchFamily="65" charset="-120"/>
              </a:rPr>
              <a:t>PC</a:t>
            </a:r>
            <a:r>
              <a:rPr lang="zh-TW" altLang="en-US" sz="2000" smtClean="0">
                <a:latin typeface="Century Gothic" panose="020B0502020202020204" pitchFamily="34" charset="0"/>
                <a:ea typeface="標楷體" panose="03000509000000000000" pitchFamily="65" charset="-120"/>
              </a:rPr>
              <a:t>及筆記型電腦，安裝使用</a:t>
            </a:r>
            <a:r>
              <a:rPr lang="en-US" altLang="zh-TW" sz="2000" smtClean="0">
                <a:latin typeface="Century Gothic" panose="020B0502020202020204" pitchFamily="34" charset="0"/>
                <a:ea typeface="標楷體" panose="03000509000000000000" pitchFamily="65" charset="-120"/>
              </a:rPr>
              <a:t>Windows 10</a:t>
            </a:r>
            <a:r>
              <a:rPr lang="zh-TW" altLang="en-US" sz="2000" smtClean="0">
                <a:latin typeface="Century Gothic" panose="020B0502020202020204" pitchFamily="34" charset="0"/>
                <a:ea typeface="標楷體" panose="03000509000000000000" pitchFamily="65" charset="-120"/>
              </a:rPr>
              <a:t>，不再降級安裝</a:t>
            </a:r>
            <a:r>
              <a:rPr lang="en-US" altLang="zh-TW" sz="2000" smtClean="0">
                <a:latin typeface="Century Gothic" panose="020B0502020202020204" pitchFamily="34" charset="0"/>
                <a:ea typeface="標楷體" panose="03000509000000000000" pitchFamily="65" charset="-120"/>
              </a:rPr>
              <a:t>Windows 7</a:t>
            </a:r>
            <a:r>
              <a:rPr lang="zh-TW" altLang="en-US" sz="2000" smtClean="0">
                <a:latin typeface="Century Gothic" panose="020B0502020202020204" pitchFamily="34" charset="0"/>
                <a:ea typeface="標楷體" panose="03000509000000000000" pitchFamily="65" charset="-120"/>
              </a:rPr>
              <a:t>，既有使用中的</a:t>
            </a:r>
            <a:r>
              <a:rPr lang="en-US" altLang="zh-TW" sz="2000" smtClean="0">
                <a:latin typeface="Century Gothic" panose="020B0502020202020204" pitchFamily="34" charset="0"/>
                <a:ea typeface="標楷體" panose="03000509000000000000" pitchFamily="65" charset="-120"/>
              </a:rPr>
              <a:t>PC</a:t>
            </a:r>
            <a:r>
              <a:rPr lang="zh-TW" altLang="en-US" sz="2000" smtClean="0">
                <a:latin typeface="Century Gothic" panose="020B0502020202020204" pitchFamily="34" charset="0"/>
                <a:ea typeface="標楷體" panose="03000509000000000000" pitchFamily="65" charset="-120"/>
              </a:rPr>
              <a:t>則維持使用</a:t>
            </a:r>
            <a:r>
              <a:rPr lang="en-US" altLang="zh-TW" sz="2000" smtClean="0">
                <a:latin typeface="Century Gothic" panose="020B0502020202020204" pitchFamily="34" charset="0"/>
                <a:ea typeface="標楷體" panose="03000509000000000000" pitchFamily="65" charset="-120"/>
              </a:rPr>
              <a:t>Windows 7</a:t>
            </a:r>
            <a:r>
              <a:rPr lang="zh-TW" altLang="en-US" sz="2000" smtClean="0">
                <a:latin typeface="Century Gothic" panose="020B0502020202020204" pitchFamily="34" charset="0"/>
                <a:ea typeface="標楷體" panose="03000509000000000000" pitchFamily="65" charset="-120"/>
              </a:rPr>
              <a:t>或</a:t>
            </a:r>
            <a:r>
              <a:rPr lang="en-US" altLang="zh-TW" sz="2000" smtClean="0">
                <a:latin typeface="Century Gothic" panose="020B0502020202020204" pitchFamily="34" charset="0"/>
                <a:ea typeface="標楷體" panose="03000509000000000000" pitchFamily="65" charset="-120"/>
              </a:rPr>
              <a:t>Windows 8</a:t>
            </a:r>
            <a:r>
              <a:rPr lang="zh-TW" altLang="en-US" sz="2000" smtClean="0">
                <a:latin typeface="Century Gothic" panose="020B0502020202020204" pitchFamily="34" charset="0"/>
                <a:ea typeface="標楷體" panose="03000509000000000000" pitchFamily="65" charset="-120"/>
              </a:rPr>
              <a:t>，亦即企業各項作業同時在</a:t>
            </a:r>
            <a:r>
              <a:rPr lang="en-US" altLang="zh-TW" sz="2000" smtClean="0">
                <a:latin typeface="Century Gothic" panose="020B0502020202020204" pitchFamily="34" charset="0"/>
                <a:ea typeface="標楷體" panose="03000509000000000000" pitchFamily="65" charset="-120"/>
              </a:rPr>
              <a:t>Windows 7</a:t>
            </a:r>
            <a:r>
              <a:rPr lang="zh-TW" altLang="en-US" sz="2000" smtClean="0">
                <a:latin typeface="Century Gothic" panose="020B0502020202020204" pitchFamily="34" charset="0"/>
                <a:ea typeface="標楷體" panose="03000509000000000000" pitchFamily="65" charset="-120"/>
              </a:rPr>
              <a:t>、</a:t>
            </a:r>
            <a:r>
              <a:rPr lang="en-US" altLang="zh-TW" sz="2000" smtClean="0">
                <a:latin typeface="Century Gothic" panose="020B0502020202020204" pitchFamily="34" charset="0"/>
                <a:ea typeface="標楷體" panose="03000509000000000000" pitchFamily="65" charset="-120"/>
              </a:rPr>
              <a:t>Windows 8</a:t>
            </a:r>
            <a:r>
              <a:rPr lang="zh-TW" altLang="en-US" sz="2000" smtClean="0">
                <a:latin typeface="Century Gothic" panose="020B0502020202020204" pitchFamily="34" charset="0"/>
                <a:ea typeface="標楷體" panose="03000509000000000000" pitchFamily="65" charset="-120"/>
              </a:rPr>
              <a:t>及</a:t>
            </a:r>
            <a:r>
              <a:rPr lang="en-US" altLang="zh-TW" sz="2000" smtClean="0">
                <a:latin typeface="Century Gothic" panose="020B0502020202020204" pitchFamily="34" charset="0"/>
                <a:ea typeface="標楷體" panose="03000509000000000000" pitchFamily="65" charset="-120"/>
              </a:rPr>
              <a:t>Windows 10</a:t>
            </a:r>
            <a:r>
              <a:rPr lang="zh-TW" altLang="en-US" sz="2000" smtClean="0">
                <a:latin typeface="Century Gothic" panose="020B0502020202020204" pitchFamily="34" charset="0"/>
                <a:ea typeface="標楷體" panose="03000509000000000000" pitchFamily="65" charset="-120"/>
              </a:rPr>
              <a:t>三種作業系統並存使用。</a:t>
            </a:r>
          </a:p>
          <a:p>
            <a:pPr marL="361950" indent="-361950" eaLnBrk="1" hangingPunct="1">
              <a:spcAft>
                <a:spcPts val="1200"/>
              </a:spcAft>
              <a:buFont typeface="Wingdings" panose="05000000000000000000" pitchFamily="2" charset="2"/>
              <a:buChar char="p"/>
            </a:pPr>
            <a:endParaRPr lang="en-US" altLang="zh-TW" sz="2000" smtClean="0">
              <a:latin typeface="Century Gothic" panose="020B0502020202020204" pitchFamily="34" charset="0"/>
              <a:ea typeface="標楷體" panose="03000509000000000000" pitchFamily="65" charset="-120"/>
            </a:endParaRPr>
          </a:p>
        </p:txBody>
      </p:sp>
    </p:spTree>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標題 1"/>
          <p:cNvSpPr>
            <a:spLocks noGrp="1"/>
          </p:cNvSpPr>
          <p:nvPr>
            <p:ph type="title"/>
          </p:nvPr>
        </p:nvSpPr>
        <p:spPr/>
        <p:txBody>
          <a:bodyPr/>
          <a:lstStyle/>
          <a:p>
            <a:pPr eaLnBrk="1" hangingPunct="1"/>
            <a:r>
              <a:rPr lang="zh-TW" altLang="zh-TW" sz="2800" b="1" smtClean="0">
                <a:latin typeface="微軟正黑體" panose="020B0604030504040204" pitchFamily="34" charset="-120"/>
              </a:rPr>
              <a:t>重大業務執行概況</a:t>
            </a:r>
            <a:r>
              <a:rPr lang="en-US" altLang="zh-TW" sz="2800" b="1" smtClean="0">
                <a:latin typeface="微軟正黑體" panose="020B0604030504040204" pitchFamily="34" charset="-120"/>
              </a:rPr>
              <a:t>-</a:t>
            </a:r>
            <a:r>
              <a:rPr lang="zh-TW" altLang="en-US" sz="2800" b="1" smtClean="0">
                <a:latin typeface="微軟正黑體" panose="020B0604030504040204" pitchFamily="34" charset="-120"/>
              </a:rPr>
              <a:t>已完成</a:t>
            </a:r>
          </a:p>
        </p:txBody>
      </p:sp>
      <p:sp>
        <p:nvSpPr>
          <p:cNvPr id="9219"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D1D209C6-8CEA-4E32-94E4-9D62FC67BA85}" type="slidenum">
              <a:rPr lang="en-US" altLang="zh-TW" sz="1000" smtClean="0">
                <a:latin typeface="Arial" panose="020B0604020202020204" pitchFamily="34" charset="0"/>
              </a:rPr>
              <a:pPr>
                <a:spcBef>
                  <a:spcPct val="0"/>
                </a:spcBef>
                <a:buClrTx/>
                <a:buSzTx/>
                <a:buFontTx/>
                <a:buNone/>
              </a:pPr>
              <a:t>2</a:t>
            </a:fld>
            <a:endParaRPr lang="en-US" altLang="zh-TW" sz="1000" smtClean="0">
              <a:latin typeface="Arial" panose="020B0604020202020204" pitchFamily="34" charset="0"/>
            </a:endParaRPr>
          </a:p>
        </p:txBody>
      </p:sp>
      <p:sp>
        <p:nvSpPr>
          <p:cNvPr id="7172" name="內容版面配置區 2"/>
          <p:cNvSpPr>
            <a:spLocks noGrp="1"/>
          </p:cNvSpPr>
          <p:nvPr>
            <p:ph sz="quarter" idx="1"/>
          </p:nvPr>
        </p:nvSpPr>
        <p:spPr>
          <a:xfrm>
            <a:off x="720725" y="1439863"/>
            <a:ext cx="7920038" cy="4679950"/>
          </a:xfrm>
        </p:spPr>
        <p:txBody>
          <a:bodyPr/>
          <a:lstStyle/>
          <a:p>
            <a:pPr marL="361950" indent="-361950" eaLnBrk="1" hangingPunct="1">
              <a:spcAft>
                <a:spcPts val="1200"/>
              </a:spcAft>
              <a:buFont typeface="Wingdings" panose="05000000000000000000" pitchFamily="2" charset="2"/>
              <a:buChar char="p"/>
              <a:defRPr/>
            </a:pPr>
            <a:r>
              <a:rPr lang="zh-TW" altLang="en-US" sz="1800" dirty="0" smtClean="0">
                <a:latin typeface="Century Gothic" panose="020B0502020202020204" pitchFamily="34" charset="0"/>
                <a:ea typeface="標楷體" panose="03000509000000000000" pitchFamily="65" charset="-120"/>
              </a:rPr>
              <a:t>接受</a:t>
            </a:r>
            <a:r>
              <a:rPr lang="en-US" altLang="zh-TW" sz="1800" dirty="0">
                <a:latin typeface="Century Gothic" panose="020B0502020202020204" pitchFamily="34" charset="0"/>
                <a:ea typeface="標楷體" panose="03000509000000000000" pitchFamily="65" charset="-120"/>
              </a:rPr>
              <a:t>SGS</a:t>
            </a:r>
            <a:r>
              <a:rPr lang="zh-TW" altLang="en-US" sz="1800" dirty="0">
                <a:latin typeface="Century Gothic" panose="020B0502020202020204" pitchFamily="34" charset="0"/>
                <a:ea typeface="標楷體" panose="03000509000000000000" pitchFamily="65" charset="-120"/>
              </a:rPr>
              <a:t>執行資訊安全管理系統</a:t>
            </a:r>
            <a:r>
              <a:rPr lang="en-US" altLang="zh-TW" sz="1800" dirty="0">
                <a:latin typeface="Century Gothic" panose="020B0502020202020204" pitchFamily="34" charset="0"/>
                <a:ea typeface="標楷體" panose="03000509000000000000" pitchFamily="65" charset="-120"/>
              </a:rPr>
              <a:t>ISO/IEC 27001:2013 (UKAS) </a:t>
            </a:r>
            <a:r>
              <a:rPr lang="zh-TW" altLang="en-US" sz="1800" dirty="0">
                <a:latin typeface="Century Gothic" panose="020B0502020202020204" pitchFamily="34" charset="0"/>
                <a:ea typeface="標楷體" panose="03000509000000000000" pitchFamily="65" charset="-120"/>
              </a:rPr>
              <a:t>更新驗證稽核，並於</a:t>
            </a:r>
            <a:r>
              <a:rPr lang="en-US" altLang="zh-TW" sz="1800" dirty="0">
                <a:latin typeface="Century Gothic" panose="020B0502020202020204" pitchFamily="34" charset="0"/>
                <a:ea typeface="標楷體" panose="03000509000000000000" pitchFamily="65" charset="-120"/>
              </a:rPr>
              <a:t>2018/09/21</a:t>
            </a:r>
            <a:r>
              <a:rPr lang="zh-TW" altLang="en-US" sz="1800" dirty="0">
                <a:latin typeface="Century Gothic" panose="020B0502020202020204" pitchFamily="34" charset="0"/>
                <a:ea typeface="標楷體" panose="03000509000000000000" pitchFamily="65" charset="-120"/>
              </a:rPr>
              <a:t>取得證書。</a:t>
            </a:r>
            <a:r>
              <a:rPr lang="en-US" altLang="zh-TW" sz="1800" dirty="0">
                <a:latin typeface="Century Gothic" panose="020B0502020202020204" pitchFamily="34" charset="0"/>
                <a:ea typeface="標楷體" panose="03000509000000000000" pitchFamily="65" charset="-120"/>
              </a:rPr>
              <a:t>(2018/07/06)</a:t>
            </a:r>
          </a:p>
          <a:p>
            <a:pPr marL="361950" indent="-361950" eaLnBrk="1" hangingPunct="1">
              <a:spcAft>
                <a:spcPts val="1200"/>
              </a:spcAft>
              <a:buFont typeface="Wingdings" panose="05000000000000000000" pitchFamily="2" charset="2"/>
              <a:buChar char="p"/>
              <a:defRPr/>
            </a:pPr>
            <a:r>
              <a:rPr lang="zh-TW" altLang="en-US" sz="1800" dirty="0" smtClean="0">
                <a:latin typeface="Century Gothic" panose="020B0502020202020204" pitchFamily="34" charset="0"/>
                <a:ea typeface="標楷體" panose="03000509000000000000" pitchFamily="65" charset="-120"/>
              </a:rPr>
              <a:t>依</a:t>
            </a:r>
            <a:r>
              <a:rPr lang="zh-TW" altLang="en-US" sz="1800" dirty="0">
                <a:latin typeface="Century Gothic" panose="020B0502020202020204" pitchFamily="34" charset="0"/>
                <a:ea typeface="標楷體" panose="03000509000000000000" pitchFamily="65" charset="-120"/>
              </a:rPr>
              <a:t>「政府機關（構）資通安全責任等級分級作業規定」執行資安健診計畫。</a:t>
            </a:r>
            <a:r>
              <a:rPr lang="en-US" altLang="zh-TW" sz="1800" dirty="0">
                <a:latin typeface="Century Gothic" panose="020B0502020202020204" pitchFamily="34" charset="0"/>
                <a:ea typeface="標楷體" panose="03000509000000000000" pitchFamily="65" charset="-120"/>
              </a:rPr>
              <a:t>(2018/06/14)</a:t>
            </a:r>
          </a:p>
          <a:p>
            <a:pPr marL="361950" indent="-361950" eaLnBrk="1" hangingPunct="1">
              <a:spcAft>
                <a:spcPts val="1200"/>
              </a:spcAft>
              <a:buFont typeface="Wingdings" panose="05000000000000000000" pitchFamily="2" charset="2"/>
              <a:buChar char="p"/>
              <a:defRPr/>
            </a:pPr>
            <a:r>
              <a:rPr lang="zh-TW" altLang="en-US" sz="1800" dirty="0" smtClean="0">
                <a:latin typeface="Century Gothic" panose="020B0502020202020204" pitchFamily="34" charset="0"/>
                <a:ea typeface="標楷體" panose="03000509000000000000" pitchFamily="65" charset="-120"/>
              </a:rPr>
              <a:t>總</a:t>
            </a:r>
            <a:r>
              <a:rPr lang="zh-TW" altLang="en-US" sz="1800" dirty="0">
                <a:latin typeface="Century Gothic" panose="020B0502020202020204" pitchFamily="34" charset="0"/>
                <a:ea typeface="標楷體" panose="03000509000000000000" pitchFamily="65" charset="-120"/>
              </a:rPr>
              <a:t>管理處總經理室資訊部</a:t>
            </a:r>
            <a:r>
              <a:rPr lang="en-US" altLang="zh-TW" sz="1800" dirty="0">
                <a:latin typeface="Century Gothic" panose="020B0502020202020204" pitchFamily="34" charset="0"/>
                <a:ea typeface="標楷體" panose="03000509000000000000" pitchFamily="65" charset="-120"/>
              </a:rPr>
              <a:t>ERP</a:t>
            </a:r>
            <a:r>
              <a:rPr lang="zh-TW" altLang="en-US" sz="1800" dirty="0">
                <a:latin typeface="Century Gothic" panose="020B0502020202020204" pitchFamily="34" charset="0"/>
                <a:ea typeface="標楷體" panose="03000509000000000000" pitchFamily="65" charset="-120"/>
              </a:rPr>
              <a:t>和</a:t>
            </a:r>
            <a:r>
              <a:rPr lang="en-US" altLang="zh-TW" sz="1800" dirty="0">
                <a:latin typeface="Century Gothic" panose="020B0502020202020204" pitchFamily="34" charset="0"/>
                <a:ea typeface="標楷體" panose="03000509000000000000" pitchFamily="65" charset="-120"/>
              </a:rPr>
              <a:t>OA</a:t>
            </a:r>
            <a:r>
              <a:rPr lang="zh-TW" altLang="en-US" sz="1800" dirty="0">
                <a:latin typeface="Century Gothic" panose="020B0502020202020204" pitchFamily="34" charset="0"/>
                <a:ea typeface="標楷體" panose="03000509000000000000" pitchFamily="65" charset="-120"/>
              </a:rPr>
              <a:t>電腦作業版本管制規範，要求全企業個人電腦必須升級至</a:t>
            </a:r>
            <a:r>
              <a:rPr lang="en-US" altLang="zh-TW" sz="1800" dirty="0">
                <a:latin typeface="Century Gothic" panose="020B0502020202020204" pitchFamily="34" charset="0"/>
                <a:ea typeface="標楷體" panose="03000509000000000000" pitchFamily="65" charset="-120"/>
              </a:rPr>
              <a:t>Windows 7 SP1</a:t>
            </a:r>
            <a:r>
              <a:rPr lang="zh-TW" altLang="en-US" sz="1800" dirty="0">
                <a:latin typeface="Century Gothic" panose="020B0502020202020204" pitchFamily="34" charset="0"/>
                <a:ea typeface="標楷體" panose="03000509000000000000" pitchFamily="65" charset="-120"/>
              </a:rPr>
              <a:t>以上，未升級的電腦將無法使用</a:t>
            </a:r>
            <a:r>
              <a:rPr lang="en-US" altLang="zh-TW" sz="1800" dirty="0">
                <a:latin typeface="Century Gothic" panose="020B0502020202020204" pitchFamily="34" charset="0"/>
                <a:ea typeface="標楷體" panose="03000509000000000000" pitchFamily="65" charset="-120"/>
              </a:rPr>
              <a:t>ERP</a:t>
            </a:r>
            <a:r>
              <a:rPr lang="zh-TW" altLang="en-US" sz="1800" dirty="0">
                <a:latin typeface="Century Gothic" panose="020B0502020202020204" pitchFamily="34" charset="0"/>
                <a:ea typeface="標楷體" panose="03000509000000000000" pitchFamily="65" charset="-120"/>
              </a:rPr>
              <a:t>與</a:t>
            </a:r>
            <a:r>
              <a:rPr lang="en-US" altLang="zh-TW" sz="1800" dirty="0">
                <a:latin typeface="Century Gothic" panose="020B0502020202020204" pitchFamily="34" charset="0"/>
                <a:ea typeface="標楷體" panose="03000509000000000000" pitchFamily="65" charset="-120"/>
              </a:rPr>
              <a:t>Notes</a:t>
            </a:r>
            <a:r>
              <a:rPr lang="zh-TW" altLang="en-US" sz="1800" dirty="0">
                <a:latin typeface="Century Gothic" panose="020B0502020202020204" pitchFamily="34" charset="0"/>
                <a:ea typeface="標楷體" panose="03000509000000000000" pitchFamily="65" charset="-120"/>
              </a:rPr>
              <a:t>，圖書資訊處依據決議事項，於期限前順利完成相關作業。</a:t>
            </a:r>
            <a:r>
              <a:rPr lang="en-US" altLang="zh-TW" sz="1800" dirty="0">
                <a:latin typeface="Century Gothic" panose="020B0502020202020204" pitchFamily="34" charset="0"/>
                <a:ea typeface="標楷體" panose="03000509000000000000" pitchFamily="65" charset="-120"/>
              </a:rPr>
              <a:t>(2017/12/31)</a:t>
            </a:r>
          </a:p>
          <a:p>
            <a:pPr marL="361950" indent="-361950" eaLnBrk="1" hangingPunct="1">
              <a:spcAft>
                <a:spcPts val="1200"/>
              </a:spcAft>
              <a:buFont typeface="Wingdings" panose="05000000000000000000" pitchFamily="2" charset="2"/>
              <a:buChar char="p"/>
              <a:defRPr/>
            </a:pPr>
            <a:r>
              <a:rPr lang="zh-TW" altLang="en-US" sz="1800" dirty="0" smtClean="0">
                <a:latin typeface="Century Gothic" panose="020B0502020202020204" pitchFamily="34" charset="0"/>
                <a:ea typeface="標楷體" panose="03000509000000000000" pitchFamily="65" charset="-120"/>
              </a:rPr>
              <a:t>因應</a:t>
            </a:r>
            <a:r>
              <a:rPr lang="zh-TW" altLang="en-US" sz="1800" dirty="0">
                <a:latin typeface="Century Gothic" panose="020B0502020202020204" pitchFamily="34" charset="0"/>
                <a:ea typeface="標楷體" panose="03000509000000000000" pitchFamily="65" charset="-120"/>
              </a:rPr>
              <a:t>長庚醫院工務線上請修系統停止服務，接受總務處營繕組委託開發校版工務線上請修系統。</a:t>
            </a:r>
            <a:r>
              <a:rPr lang="en-US" altLang="zh-TW" sz="1800" dirty="0">
                <a:latin typeface="Century Gothic" panose="020B0502020202020204" pitchFamily="34" charset="0"/>
                <a:ea typeface="標楷體" panose="03000509000000000000" pitchFamily="65" charset="-120"/>
              </a:rPr>
              <a:t>(2017/12/18)</a:t>
            </a:r>
          </a:p>
          <a:p>
            <a:pPr marL="361950" indent="-361950" eaLnBrk="1" hangingPunct="1">
              <a:spcAft>
                <a:spcPts val="1200"/>
              </a:spcAft>
              <a:buFont typeface="Wingdings" panose="05000000000000000000" pitchFamily="2" charset="2"/>
              <a:buChar char="p"/>
              <a:defRPr/>
            </a:pPr>
            <a:r>
              <a:rPr lang="zh-TW" altLang="en-US" sz="1800" dirty="0" smtClean="0">
                <a:latin typeface="Century Gothic" panose="020B0502020202020204" pitchFamily="34" charset="0"/>
                <a:ea typeface="標楷體" panose="03000509000000000000" pitchFamily="65" charset="-120"/>
              </a:rPr>
              <a:t>為</a:t>
            </a:r>
            <a:r>
              <a:rPr lang="zh-TW" altLang="en-US" sz="1800" dirty="0">
                <a:latin typeface="Century Gothic" panose="020B0502020202020204" pitchFamily="34" charset="0"/>
                <a:ea typeface="標楷體" panose="03000509000000000000" pitchFamily="65" charset="-120"/>
              </a:rPr>
              <a:t>解決校外登入使用</a:t>
            </a:r>
            <a:r>
              <a:rPr lang="en-US" altLang="zh-TW" sz="1800" dirty="0">
                <a:latin typeface="Century Gothic" panose="020B0502020202020204" pitchFamily="34" charset="0"/>
                <a:ea typeface="標楷體" panose="03000509000000000000" pitchFamily="65" charset="-120"/>
              </a:rPr>
              <a:t>Lotus Notes</a:t>
            </a:r>
            <a:r>
              <a:rPr lang="zh-TW" altLang="en-US" sz="1800" dirty="0">
                <a:latin typeface="Century Gothic" panose="020B0502020202020204" pitchFamily="34" charset="0"/>
                <a:ea typeface="標楷體" panose="03000509000000000000" pitchFamily="65" charset="-120"/>
              </a:rPr>
              <a:t>、</a:t>
            </a:r>
            <a:r>
              <a:rPr lang="en-US" altLang="zh-TW" sz="1800" dirty="0">
                <a:latin typeface="Century Gothic" panose="020B0502020202020204" pitchFamily="34" charset="0"/>
                <a:ea typeface="標楷體" panose="03000509000000000000" pitchFamily="65" charset="-120"/>
              </a:rPr>
              <a:t>ERP</a:t>
            </a:r>
            <a:r>
              <a:rPr lang="zh-TW" altLang="en-US" sz="1800" dirty="0">
                <a:latin typeface="Century Gothic" panose="020B0502020202020204" pitchFamily="34" charset="0"/>
                <a:ea typeface="標楷體" panose="03000509000000000000" pitchFamily="65" charset="-120"/>
              </a:rPr>
              <a:t>需求，完成雲端</a:t>
            </a:r>
            <a:r>
              <a:rPr lang="en-US" altLang="zh-TW" sz="1800" dirty="0">
                <a:latin typeface="Century Gothic" panose="020B0502020202020204" pitchFamily="34" charset="0"/>
                <a:ea typeface="標楷體" panose="03000509000000000000" pitchFamily="65" charset="-120"/>
              </a:rPr>
              <a:t>ERP</a:t>
            </a:r>
            <a:r>
              <a:rPr lang="zh-TW" altLang="en-US" sz="1800" dirty="0">
                <a:latin typeface="Century Gothic" panose="020B0502020202020204" pitchFamily="34" charset="0"/>
                <a:ea typeface="標楷體" panose="03000509000000000000" pitchFamily="65" charset="-120"/>
              </a:rPr>
              <a:t>、</a:t>
            </a:r>
            <a:r>
              <a:rPr lang="en-US" altLang="zh-TW" sz="1800" dirty="0">
                <a:latin typeface="Century Gothic" panose="020B0502020202020204" pitchFamily="34" charset="0"/>
                <a:ea typeface="標楷體" panose="03000509000000000000" pitchFamily="65" charset="-120"/>
              </a:rPr>
              <a:t>Notes</a:t>
            </a:r>
            <a:r>
              <a:rPr lang="zh-TW" altLang="en-US" sz="1800" dirty="0">
                <a:latin typeface="Century Gothic" panose="020B0502020202020204" pitchFamily="34" charset="0"/>
                <a:ea typeface="標楷體" panose="03000509000000000000" pitchFamily="65" charset="-120"/>
              </a:rPr>
              <a:t>服務平台建置。</a:t>
            </a:r>
            <a:r>
              <a:rPr lang="en-US" altLang="zh-TW" sz="1800" dirty="0">
                <a:latin typeface="Century Gothic" panose="020B0502020202020204" pitchFamily="34" charset="0"/>
                <a:ea typeface="標楷體" panose="03000509000000000000" pitchFamily="65" charset="-120"/>
              </a:rPr>
              <a:t>(2017/10/31)</a:t>
            </a:r>
          </a:p>
          <a:p>
            <a:pPr marL="361950" indent="-361950" eaLnBrk="1" hangingPunct="1">
              <a:spcAft>
                <a:spcPts val="1200"/>
              </a:spcAft>
              <a:buFont typeface="Wingdings" panose="05000000000000000000" pitchFamily="2" charset="2"/>
              <a:buChar char="p"/>
              <a:defRPr/>
            </a:pPr>
            <a:endParaRPr lang="en-US" altLang="zh-TW" sz="1800" dirty="0">
              <a:latin typeface="Century Gothic" panose="020B0502020202020204" pitchFamily="34" charset="0"/>
              <a:ea typeface="標楷體" panose="03000509000000000000" pitchFamily="65" charset="-120"/>
            </a:endParaRPr>
          </a:p>
          <a:p>
            <a:pPr marL="361950" indent="-361950" eaLnBrk="1" hangingPunct="1">
              <a:spcAft>
                <a:spcPts val="1200"/>
              </a:spcAft>
              <a:buFont typeface="Wingdings" panose="05000000000000000000" pitchFamily="2" charset="2"/>
              <a:buChar char="p"/>
              <a:defRPr/>
            </a:pPr>
            <a:endParaRPr lang="zh-TW" altLang="en-US" sz="1800" dirty="0" smtClean="0">
              <a:latin typeface="Century Gothic" panose="020B0502020202020204" pitchFamily="34" charset="0"/>
              <a:ea typeface="標楷體" panose="03000509000000000000" pitchFamily="65" charset="-120"/>
            </a:endParaRPr>
          </a:p>
          <a:p>
            <a:pPr marL="0" indent="0" eaLnBrk="1" hangingPunct="1">
              <a:spcAft>
                <a:spcPts val="1200"/>
              </a:spcAft>
              <a:buFont typeface="Wingdings 2" panose="05020102010507070707" pitchFamily="18" charset="2"/>
              <a:buNone/>
              <a:defRPr/>
            </a:pPr>
            <a:endParaRPr lang="en-US" altLang="zh-TW" sz="1800" dirty="0" smtClean="0">
              <a:latin typeface="Century Gothic" panose="020B0502020202020204" pitchFamily="34" charset="0"/>
              <a:ea typeface="標楷體" panose="03000509000000000000" pitchFamily="65" charset="-120"/>
            </a:endParaRPr>
          </a:p>
        </p:txBody>
      </p:sp>
    </p:spTree>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標題 1"/>
          <p:cNvSpPr>
            <a:spLocks noGrp="1"/>
          </p:cNvSpPr>
          <p:nvPr>
            <p:ph type="title"/>
          </p:nvPr>
        </p:nvSpPr>
        <p:spPr/>
        <p:txBody>
          <a:bodyPr/>
          <a:lstStyle/>
          <a:p>
            <a:pPr eaLnBrk="1" hangingPunct="1"/>
            <a:r>
              <a:rPr lang="zh-TW" altLang="zh-TW" sz="2800" b="1" smtClean="0">
                <a:latin typeface="微軟正黑體" panose="020B0604030504040204" pitchFamily="34" charset="-120"/>
              </a:rPr>
              <a:t>重大業務執行概況</a:t>
            </a:r>
            <a:r>
              <a:rPr lang="en-US" altLang="zh-TW" sz="2800" b="1" smtClean="0">
                <a:latin typeface="微軟正黑體" panose="020B0604030504040204" pitchFamily="34" charset="-120"/>
              </a:rPr>
              <a:t>-</a:t>
            </a:r>
            <a:r>
              <a:rPr lang="zh-TW" altLang="en-US" sz="2800" b="1" smtClean="0">
                <a:latin typeface="微軟正黑體" panose="020B0604030504040204" pitchFamily="34" charset="-120"/>
              </a:rPr>
              <a:t>已完成</a:t>
            </a:r>
          </a:p>
        </p:txBody>
      </p:sp>
      <p:sp>
        <p:nvSpPr>
          <p:cNvPr id="10243"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05182329-BE4D-4F68-BA94-E35D5C8050F4}" type="slidenum">
              <a:rPr lang="en-US" altLang="zh-TW" sz="1000" smtClean="0">
                <a:latin typeface="Arial" panose="020B0604020202020204" pitchFamily="34" charset="0"/>
              </a:rPr>
              <a:pPr>
                <a:spcBef>
                  <a:spcPct val="0"/>
                </a:spcBef>
                <a:buClrTx/>
                <a:buSzTx/>
                <a:buFontTx/>
                <a:buNone/>
              </a:pPr>
              <a:t>3</a:t>
            </a:fld>
            <a:endParaRPr lang="en-US" altLang="zh-TW" sz="1000" smtClean="0">
              <a:latin typeface="Arial" panose="020B0604020202020204" pitchFamily="34" charset="0"/>
            </a:endParaRPr>
          </a:p>
        </p:txBody>
      </p:sp>
      <p:sp>
        <p:nvSpPr>
          <p:cNvPr id="10244" name="內容版面配置區 2"/>
          <p:cNvSpPr>
            <a:spLocks noGrp="1"/>
          </p:cNvSpPr>
          <p:nvPr>
            <p:ph sz="quarter" idx="1"/>
          </p:nvPr>
        </p:nvSpPr>
        <p:spPr>
          <a:xfrm>
            <a:off x="720725" y="1439863"/>
            <a:ext cx="7920038" cy="4679950"/>
          </a:xfrm>
        </p:spPr>
        <p:txBody>
          <a:bodyPr/>
          <a:lstStyle/>
          <a:p>
            <a:pPr marL="361950" indent="-361950" eaLnBrk="1" hangingPunct="1">
              <a:spcAft>
                <a:spcPts val="1200"/>
              </a:spcAft>
              <a:buFont typeface="Wingdings" panose="05000000000000000000" pitchFamily="2" charset="2"/>
              <a:buChar char="p"/>
            </a:pPr>
            <a:r>
              <a:rPr lang="zh-TW" altLang="en-US" sz="1800" smtClean="0">
                <a:latin typeface="Century Gothic" panose="020B0502020202020204" pitchFamily="34" charset="0"/>
                <a:ea typeface="標楷體" panose="03000509000000000000" pitchFamily="65" charset="-120"/>
              </a:rPr>
              <a:t>配合台塑大樓總管理處總經理室資訊部資訊安全規範，完成</a:t>
            </a:r>
            <a:r>
              <a:rPr lang="en-US" altLang="zh-TW" sz="1800" smtClean="0">
                <a:latin typeface="Century Gothic" panose="020B0502020202020204" pitchFamily="34" charset="0"/>
                <a:ea typeface="標楷體" panose="03000509000000000000" pitchFamily="65" charset="-120"/>
              </a:rPr>
              <a:t>106</a:t>
            </a:r>
            <a:r>
              <a:rPr lang="zh-TW" altLang="en-US" sz="1800" smtClean="0">
                <a:latin typeface="Century Gothic" panose="020B0502020202020204" pitchFamily="34" charset="0"/>
                <a:ea typeface="標楷體" panose="03000509000000000000" pitchFamily="65" charset="-120"/>
              </a:rPr>
              <a:t>年度資料交換帳號密碼修改。</a:t>
            </a:r>
            <a:r>
              <a:rPr lang="en-US" altLang="zh-TW" sz="1800" smtClean="0">
                <a:latin typeface="Century Gothic" panose="020B0502020202020204" pitchFamily="34" charset="0"/>
                <a:ea typeface="標楷體" panose="03000509000000000000" pitchFamily="65" charset="-120"/>
              </a:rPr>
              <a:t>(2017/10/19)</a:t>
            </a:r>
          </a:p>
          <a:p>
            <a:pPr marL="361950" indent="-361950" eaLnBrk="1" hangingPunct="1">
              <a:spcAft>
                <a:spcPts val="1200"/>
              </a:spcAft>
              <a:buFont typeface="Wingdings" panose="05000000000000000000" pitchFamily="2" charset="2"/>
              <a:buChar char="p"/>
            </a:pPr>
            <a:r>
              <a:rPr lang="zh-TW" altLang="en-US" sz="1800" smtClean="0">
                <a:latin typeface="Century Gothic" panose="020B0502020202020204" pitchFamily="34" charset="0"/>
                <a:ea typeface="標楷體" panose="03000509000000000000" pitchFamily="65" charset="-120"/>
              </a:rPr>
              <a:t>教育部</a:t>
            </a:r>
            <a:r>
              <a:rPr lang="en-US" altLang="zh-TW" sz="1800" smtClean="0">
                <a:latin typeface="Century Gothic" panose="020B0502020202020204" pitchFamily="34" charset="0"/>
                <a:ea typeface="標楷體" panose="03000509000000000000" pitchFamily="65" charset="-120"/>
              </a:rPr>
              <a:t>106</a:t>
            </a:r>
            <a:r>
              <a:rPr lang="zh-TW" altLang="en-US" sz="1800" smtClean="0">
                <a:latin typeface="Century Gothic" panose="020B0502020202020204" pitchFamily="34" charset="0"/>
                <a:ea typeface="標楷體" panose="03000509000000000000" pitchFamily="65" charset="-120"/>
              </a:rPr>
              <a:t>年度社交工程集中演練於</a:t>
            </a:r>
            <a:r>
              <a:rPr lang="en-US" altLang="zh-TW" sz="1800" smtClean="0">
                <a:latin typeface="Century Gothic" panose="020B0502020202020204" pitchFamily="34" charset="0"/>
                <a:ea typeface="標楷體" panose="03000509000000000000" pitchFamily="65" charset="-120"/>
              </a:rPr>
              <a:t>9</a:t>
            </a:r>
            <a:r>
              <a:rPr lang="zh-TW" altLang="en-US" sz="1800" smtClean="0">
                <a:latin typeface="Century Gothic" panose="020B0502020202020204" pitchFamily="34" charset="0"/>
                <a:ea typeface="標楷體" panose="03000509000000000000" pitchFamily="65" charset="-120"/>
              </a:rPr>
              <a:t>月底順利完成，感謝全體同仁的機警應對，接獲教育部正式來函通知本校獲得完全未點閱開啟社交工程電子郵件的輝煌成績。</a:t>
            </a:r>
            <a:r>
              <a:rPr lang="en-US" altLang="zh-TW" sz="1800" smtClean="0">
                <a:latin typeface="Century Gothic" panose="020B0502020202020204" pitchFamily="34" charset="0"/>
                <a:ea typeface="標楷體" panose="03000509000000000000" pitchFamily="65" charset="-120"/>
              </a:rPr>
              <a:t>(2017/09/12)</a:t>
            </a:r>
          </a:p>
          <a:p>
            <a:pPr marL="361950" indent="-361950" eaLnBrk="1" hangingPunct="1">
              <a:spcAft>
                <a:spcPts val="1200"/>
              </a:spcAft>
              <a:buFont typeface="Wingdings" panose="05000000000000000000" pitchFamily="2" charset="2"/>
              <a:buChar char="p"/>
            </a:pPr>
            <a:r>
              <a:rPr lang="zh-TW" altLang="en-US" sz="1800" smtClean="0">
                <a:latin typeface="Century Gothic" panose="020B0502020202020204" pitchFamily="34" charset="0"/>
                <a:ea typeface="標楷體" panose="03000509000000000000" pitchFamily="65" charset="-120"/>
              </a:rPr>
              <a:t>電腦教室一</a:t>
            </a:r>
            <a:r>
              <a:rPr lang="en-US" altLang="zh-TW" sz="1800" smtClean="0">
                <a:latin typeface="Century Gothic" panose="020B0502020202020204" pitchFamily="34" charset="0"/>
                <a:ea typeface="標楷體" panose="03000509000000000000" pitchFamily="65" charset="-120"/>
              </a:rPr>
              <a:t>72</a:t>
            </a:r>
            <a:r>
              <a:rPr lang="zh-TW" altLang="en-US" sz="1800" smtClean="0">
                <a:latin typeface="Century Gothic" panose="020B0502020202020204" pitchFamily="34" charset="0"/>
                <a:ea typeface="標楷體" panose="03000509000000000000" pitchFamily="65" charset="-120"/>
              </a:rPr>
              <a:t>台電腦、電腦教室二</a:t>
            </a:r>
            <a:r>
              <a:rPr lang="en-US" altLang="zh-TW" sz="1800" smtClean="0">
                <a:latin typeface="Century Gothic" panose="020B0502020202020204" pitchFamily="34" charset="0"/>
                <a:ea typeface="標楷體" panose="03000509000000000000" pitchFamily="65" charset="-120"/>
              </a:rPr>
              <a:t>82</a:t>
            </a:r>
            <a:r>
              <a:rPr lang="zh-TW" altLang="en-US" sz="1800" smtClean="0">
                <a:latin typeface="Century Gothic" panose="020B0502020202020204" pitchFamily="34" charset="0"/>
                <a:ea typeface="標楷體" panose="03000509000000000000" pitchFamily="65" charset="-120"/>
              </a:rPr>
              <a:t>台電腦，共計</a:t>
            </a:r>
            <a:r>
              <a:rPr lang="en-US" altLang="zh-TW" sz="1800" smtClean="0">
                <a:latin typeface="Century Gothic" panose="020B0502020202020204" pitchFamily="34" charset="0"/>
                <a:ea typeface="標楷體" panose="03000509000000000000" pitchFamily="65" charset="-120"/>
              </a:rPr>
              <a:t>154</a:t>
            </a:r>
            <a:r>
              <a:rPr lang="zh-TW" altLang="en-US" sz="1800" smtClean="0">
                <a:latin typeface="Century Gothic" panose="020B0502020202020204" pitchFamily="34" charset="0"/>
                <a:ea typeface="標楷體" panose="03000509000000000000" pitchFamily="65" charset="-120"/>
              </a:rPr>
              <a:t>台電腦及雲端還原系統更新完成，經費來源：</a:t>
            </a:r>
            <a:r>
              <a:rPr lang="en-US" altLang="zh-TW" sz="1800" smtClean="0">
                <a:latin typeface="Century Gothic" panose="020B0502020202020204" pitchFamily="34" charset="0"/>
                <a:ea typeface="標楷體" panose="03000509000000000000" pitchFamily="65" charset="-120"/>
              </a:rPr>
              <a:t>107</a:t>
            </a:r>
            <a:r>
              <a:rPr lang="zh-TW" altLang="en-US" sz="1800" smtClean="0">
                <a:latin typeface="Century Gothic" panose="020B0502020202020204" pitchFamily="34" charset="0"/>
                <a:ea typeface="標楷體" panose="03000509000000000000" pitchFamily="65" charset="-120"/>
              </a:rPr>
              <a:t>整體發展經費</a:t>
            </a:r>
            <a:r>
              <a:rPr lang="en-US" altLang="zh-TW" sz="1800" smtClean="0">
                <a:latin typeface="Century Gothic" panose="020B0502020202020204" pitchFamily="34" charset="0"/>
                <a:ea typeface="標楷體" panose="03000509000000000000" pitchFamily="65" charset="-120"/>
              </a:rPr>
              <a:t>(A042</a:t>
            </a:r>
            <a:r>
              <a:rPr lang="zh-TW" altLang="en-US" sz="1800" smtClean="0">
                <a:latin typeface="Century Gothic" panose="020B0502020202020204" pitchFamily="34" charset="0"/>
                <a:ea typeface="標楷體" panose="03000509000000000000" pitchFamily="65" charset="-120"/>
              </a:rPr>
              <a:t>、</a:t>
            </a:r>
            <a:r>
              <a:rPr lang="en-US" altLang="zh-TW" sz="1800" smtClean="0">
                <a:latin typeface="Century Gothic" panose="020B0502020202020204" pitchFamily="34" charset="0"/>
                <a:ea typeface="標楷體" panose="03000509000000000000" pitchFamily="65" charset="-120"/>
              </a:rPr>
              <a:t>A045</a:t>
            </a:r>
            <a:r>
              <a:rPr lang="zh-TW" altLang="en-US" sz="1800" smtClean="0">
                <a:latin typeface="Century Gothic" panose="020B0502020202020204" pitchFamily="34" charset="0"/>
                <a:ea typeface="標楷體" panose="03000509000000000000" pitchFamily="65" charset="-120"/>
              </a:rPr>
              <a:t>、</a:t>
            </a:r>
            <a:r>
              <a:rPr lang="en-US" altLang="zh-TW" sz="1800" smtClean="0">
                <a:latin typeface="Century Gothic" panose="020B0502020202020204" pitchFamily="34" charset="0"/>
                <a:ea typeface="標楷體" panose="03000509000000000000" pitchFamily="65" charset="-120"/>
              </a:rPr>
              <a:t>O017)</a:t>
            </a:r>
            <a:r>
              <a:rPr lang="zh-TW" altLang="en-US" sz="1800" smtClean="0">
                <a:latin typeface="Century Gothic" panose="020B0502020202020204" pitchFamily="34" charset="0"/>
                <a:ea typeface="標楷體" panose="03000509000000000000" pitchFamily="65" charset="-120"/>
              </a:rPr>
              <a:t>。</a:t>
            </a:r>
            <a:r>
              <a:rPr lang="en-US" altLang="zh-TW" sz="1800" smtClean="0">
                <a:latin typeface="Century Gothic" panose="020B0502020202020204" pitchFamily="34" charset="0"/>
                <a:ea typeface="標楷體" panose="03000509000000000000" pitchFamily="65" charset="-120"/>
              </a:rPr>
              <a:t>(2018/10/04)</a:t>
            </a:r>
            <a:endParaRPr lang="zh-TW" altLang="en-US" sz="2000" smtClean="0">
              <a:latin typeface="Century Gothic" panose="020B0502020202020204" pitchFamily="34" charset="0"/>
              <a:ea typeface="標楷體" panose="03000509000000000000" pitchFamily="65" charset="-120"/>
            </a:endParaRPr>
          </a:p>
          <a:p>
            <a:pPr marL="361950" indent="-361950" eaLnBrk="1" hangingPunct="1">
              <a:spcAft>
                <a:spcPts val="1200"/>
              </a:spcAft>
              <a:buFont typeface="Wingdings" panose="05000000000000000000" pitchFamily="2" charset="2"/>
              <a:buChar char="p"/>
            </a:pPr>
            <a:endParaRPr lang="en-US" altLang="zh-TW" sz="2000" smtClean="0">
              <a:latin typeface="Century Gothic" panose="020B0502020202020204" pitchFamily="34" charset="0"/>
              <a:ea typeface="標楷體" panose="03000509000000000000" pitchFamily="65" charset="-120"/>
            </a:endParaRPr>
          </a:p>
        </p:txBody>
      </p:sp>
    </p:spTree>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F27129B2-DDE7-4E70-9EAB-C9BD0581F91E}" type="slidenum">
              <a:rPr lang="en-US" altLang="zh-TW" sz="1000" smtClean="0">
                <a:latin typeface="Arial" panose="020B0604020202020204" pitchFamily="34" charset="0"/>
              </a:rPr>
              <a:pPr>
                <a:spcBef>
                  <a:spcPct val="0"/>
                </a:spcBef>
                <a:buClrTx/>
                <a:buSzTx/>
                <a:buFontTx/>
                <a:buNone/>
              </a:pPr>
              <a:t>4</a:t>
            </a:fld>
            <a:endParaRPr lang="en-US" altLang="zh-TW" sz="1000" smtClean="0">
              <a:latin typeface="Arial" panose="020B0604020202020204" pitchFamily="34" charset="0"/>
            </a:endParaRPr>
          </a:p>
        </p:txBody>
      </p:sp>
      <p:sp>
        <p:nvSpPr>
          <p:cNvPr id="12291" name="文字方塊 4"/>
          <p:cNvSpPr txBox="1">
            <a:spLocks noChangeArrowheads="1"/>
          </p:cNvSpPr>
          <p:nvPr/>
        </p:nvSpPr>
        <p:spPr bwMode="auto">
          <a:xfrm>
            <a:off x="1403350" y="539750"/>
            <a:ext cx="6337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zh-TW" altLang="en-US">
                <a:latin typeface="標楷體" panose="03000509000000000000" pitchFamily="65" charset="-120"/>
                <a:ea typeface="標楷體" panose="03000509000000000000" pitchFamily="65" charset="-120"/>
              </a:rPr>
              <a:t>雲端</a:t>
            </a:r>
            <a:r>
              <a:rPr lang="en-US" altLang="zh-TW">
                <a:latin typeface="標楷體" panose="03000509000000000000" pitchFamily="65" charset="-120"/>
                <a:ea typeface="標楷體" panose="03000509000000000000" pitchFamily="65" charset="-120"/>
              </a:rPr>
              <a:t>ERP</a:t>
            </a:r>
            <a:r>
              <a:rPr lang="zh-TW" altLang="en-US">
                <a:latin typeface="標楷體" panose="03000509000000000000" pitchFamily="65" charset="-120"/>
                <a:ea typeface="標楷體" panose="03000509000000000000" pitchFamily="65" charset="-120"/>
              </a:rPr>
              <a:t>、</a:t>
            </a:r>
            <a:r>
              <a:rPr lang="en-US" altLang="zh-TW">
                <a:latin typeface="標楷體" panose="03000509000000000000" pitchFamily="65" charset="-120"/>
                <a:ea typeface="標楷體" panose="03000509000000000000" pitchFamily="65" charset="-120"/>
              </a:rPr>
              <a:t>Notes</a:t>
            </a:r>
            <a:r>
              <a:rPr lang="zh-TW" altLang="en-US">
                <a:latin typeface="標楷體" panose="03000509000000000000" pitchFamily="65" charset="-120"/>
                <a:ea typeface="標楷體" panose="03000509000000000000" pitchFamily="65" charset="-120"/>
              </a:rPr>
              <a:t>服務登入使用人次</a:t>
            </a:r>
          </a:p>
        </p:txBody>
      </p:sp>
      <p:graphicFrame>
        <p:nvGraphicFramePr>
          <p:cNvPr id="5" name="圖表 4"/>
          <p:cNvGraphicFramePr>
            <a:graphicFrameLocks/>
          </p:cNvGraphicFramePr>
          <p:nvPr/>
        </p:nvGraphicFramePr>
        <p:xfrm>
          <a:off x="361950" y="1196752"/>
          <a:ext cx="8420100" cy="48101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8DF1C514-472F-4E56-95B2-E436DEA16710}" type="slidenum">
              <a:rPr lang="en-US" altLang="zh-TW" sz="1000" smtClean="0">
                <a:latin typeface="Arial" panose="020B0604020202020204" pitchFamily="34" charset="0"/>
              </a:rPr>
              <a:pPr>
                <a:spcBef>
                  <a:spcPct val="0"/>
                </a:spcBef>
                <a:buClrTx/>
                <a:buSzTx/>
                <a:buFontTx/>
                <a:buNone/>
              </a:pPr>
              <a:t>5</a:t>
            </a:fld>
            <a:endParaRPr lang="en-US" altLang="zh-TW" sz="1000" smtClean="0">
              <a:latin typeface="Arial" panose="020B0604020202020204" pitchFamily="34" charset="0"/>
            </a:endParaRPr>
          </a:p>
        </p:txBody>
      </p:sp>
      <p:sp>
        <p:nvSpPr>
          <p:cNvPr id="11267" name="文字方塊 4"/>
          <p:cNvSpPr txBox="1">
            <a:spLocks noChangeArrowheads="1"/>
          </p:cNvSpPr>
          <p:nvPr/>
        </p:nvSpPr>
        <p:spPr bwMode="auto">
          <a:xfrm>
            <a:off x="1403350" y="539750"/>
            <a:ext cx="6337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zh-TW" altLang="en-US">
                <a:latin typeface="標楷體" panose="03000509000000000000" pitchFamily="65" charset="-120"/>
                <a:ea typeface="標楷體" panose="03000509000000000000" pitchFamily="65" charset="-120"/>
              </a:rPr>
              <a:t>行動版網頁瀏覽點擊數趨勢圖</a:t>
            </a:r>
          </a:p>
        </p:txBody>
      </p:sp>
      <p:pic>
        <p:nvPicPr>
          <p:cNvPr id="11268" name="圖表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125538"/>
            <a:ext cx="7680325" cy="46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標題 1"/>
          <p:cNvSpPr>
            <a:spLocks noGrp="1"/>
          </p:cNvSpPr>
          <p:nvPr>
            <p:ph type="title"/>
          </p:nvPr>
        </p:nvSpPr>
        <p:spPr/>
        <p:txBody>
          <a:bodyPr/>
          <a:lstStyle/>
          <a:p>
            <a:pPr eaLnBrk="1" hangingPunct="1"/>
            <a:r>
              <a:rPr lang="zh-TW" altLang="zh-TW" sz="2800" b="1" smtClean="0">
                <a:latin typeface="微軟正黑體" panose="020B0604030504040204" pitchFamily="34" charset="-120"/>
              </a:rPr>
              <a:t>重大業務執行概況</a:t>
            </a:r>
            <a:r>
              <a:rPr lang="en-US" altLang="zh-TW" sz="2800" b="1" smtClean="0">
                <a:latin typeface="微軟正黑體" panose="020B0604030504040204" pitchFamily="34" charset="-120"/>
              </a:rPr>
              <a:t>-</a:t>
            </a:r>
            <a:r>
              <a:rPr lang="zh-TW" altLang="en-US" sz="2800" b="1" smtClean="0">
                <a:latin typeface="微軟正黑體" panose="020B0604030504040204" pitchFamily="34" charset="-120"/>
              </a:rPr>
              <a:t>執行中</a:t>
            </a:r>
          </a:p>
        </p:txBody>
      </p:sp>
      <p:sp>
        <p:nvSpPr>
          <p:cNvPr id="13315"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B53FF7B7-79B3-465F-A506-D99503881A68}" type="slidenum">
              <a:rPr lang="en-US" altLang="zh-TW" sz="1000" smtClean="0">
                <a:latin typeface="Arial" panose="020B0604020202020204" pitchFamily="34" charset="0"/>
              </a:rPr>
              <a:pPr>
                <a:spcBef>
                  <a:spcPct val="0"/>
                </a:spcBef>
                <a:buClrTx/>
                <a:buSzTx/>
                <a:buFontTx/>
                <a:buNone/>
              </a:pPr>
              <a:t>6</a:t>
            </a:fld>
            <a:endParaRPr lang="en-US" altLang="zh-TW" sz="1000" smtClean="0">
              <a:latin typeface="Arial" panose="020B0604020202020204" pitchFamily="34" charset="0"/>
            </a:endParaRPr>
          </a:p>
        </p:txBody>
      </p:sp>
      <p:sp>
        <p:nvSpPr>
          <p:cNvPr id="13316" name="內容版面配置區 2"/>
          <p:cNvSpPr>
            <a:spLocks noGrp="1"/>
          </p:cNvSpPr>
          <p:nvPr>
            <p:ph sz="quarter" idx="1"/>
          </p:nvPr>
        </p:nvSpPr>
        <p:spPr>
          <a:xfrm>
            <a:off x="720725" y="1439863"/>
            <a:ext cx="7920038" cy="4679950"/>
          </a:xfrm>
        </p:spPr>
        <p:txBody>
          <a:bodyPr anchor="ctr"/>
          <a:lstStyle/>
          <a:p>
            <a:pPr eaLnBrk="1" hangingPunct="1">
              <a:spcAft>
                <a:spcPts val="1200"/>
              </a:spcAft>
              <a:buFont typeface="Wingdings" panose="05000000000000000000" pitchFamily="2" charset="2"/>
              <a:buChar char="p"/>
            </a:pPr>
            <a:r>
              <a:rPr lang="zh-TW" altLang="en-US" sz="1800" smtClean="0">
                <a:latin typeface="Century Gothic" panose="020B0502020202020204" pitchFamily="34" charset="0"/>
                <a:ea typeface="標楷體" panose="03000509000000000000" pitchFamily="65" charset="-120"/>
              </a:rPr>
              <a:t>教育部</a:t>
            </a:r>
            <a:r>
              <a:rPr lang="en-US" altLang="zh-TW" sz="1800" smtClean="0">
                <a:latin typeface="Century Gothic" panose="020B0502020202020204" pitchFamily="34" charset="0"/>
                <a:ea typeface="標楷體" panose="03000509000000000000" pitchFamily="65" charset="-120"/>
              </a:rPr>
              <a:t>107</a:t>
            </a:r>
            <a:r>
              <a:rPr lang="zh-TW" altLang="en-US" sz="1800" smtClean="0">
                <a:latin typeface="Century Gothic" panose="020B0502020202020204" pitchFamily="34" charset="0"/>
                <a:ea typeface="標楷體" panose="03000509000000000000" pitchFamily="65" charset="-120"/>
              </a:rPr>
              <a:t>年度社交工程集中演練第</a:t>
            </a:r>
            <a:r>
              <a:rPr lang="en-US" altLang="zh-TW" sz="1800" smtClean="0">
                <a:latin typeface="Century Gothic" panose="020B0502020202020204" pitchFamily="34" charset="0"/>
                <a:ea typeface="標楷體" panose="03000509000000000000" pitchFamily="65" charset="-120"/>
              </a:rPr>
              <a:t>2</a:t>
            </a:r>
            <a:r>
              <a:rPr lang="zh-TW" altLang="en-US" sz="1800" smtClean="0">
                <a:latin typeface="Century Gothic" panose="020B0502020202020204" pitchFamily="34" charset="0"/>
                <a:ea typeface="標楷體" panose="03000509000000000000" pitchFamily="65" charset="-120"/>
              </a:rPr>
              <a:t>次集中演練已於</a:t>
            </a:r>
            <a:r>
              <a:rPr lang="en-US" altLang="zh-TW" sz="1800" smtClean="0">
                <a:latin typeface="Century Gothic" panose="020B0502020202020204" pitchFamily="34" charset="0"/>
                <a:ea typeface="標楷體" panose="03000509000000000000" pitchFamily="65" charset="-120"/>
              </a:rPr>
              <a:t>9</a:t>
            </a:r>
            <a:r>
              <a:rPr lang="zh-TW" altLang="en-US" sz="1800" smtClean="0">
                <a:latin typeface="Century Gothic" panose="020B0502020202020204" pitchFamily="34" charset="0"/>
                <a:ea typeface="標楷體" panose="03000509000000000000" pitchFamily="65" charset="-120"/>
              </a:rPr>
              <a:t>月起跑，本演練計畫指定參與演練對象包括學校正、副校長 </a:t>
            </a:r>
            <a:r>
              <a:rPr lang="en-US" altLang="zh-TW" sz="1800" smtClean="0">
                <a:latin typeface="Century Gothic" panose="020B0502020202020204" pitchFamily="34" charset="0"/>
                <a:ea typeface="標楷體" panose="03000509000000000000" pitchFamily="65" charset="-120"/>
              </a:rPr>
              <a:t>(</a:t>
            </a:r>
            <a:r>
              <a:rPr lang="zh-TW" altLang="en-US" sz="1800" smtClean="0">
                <a:latin typeface="Century Gothic" panose="020B0502020202020204" pitchFamily="34" charset="0"/>
                <a:ea typeface="標楷體" panose="03000509000000000000" pitchFamily="65" charset="-120"/>
              </a:rPr>
              <a:t>正、副首長</a:t>
            </a:r>
            <a:r>
              <a:rPr lang="en-US" altLang="zh-TW" sz="1800" smtClean="0">
                <a:latin typeface="Century Gothic" panose="020B0502020202020204" pitchFamily="34" charset="0"/>
                <a:ea typeface="標楷體" panose="03000509000000000000" pitchFamily="65" charset="-120"/>
              </a:rPr>
              <a:t>)</a:t>
            </a:r>
            <a:r>
              <a:rPr lang="zh-TW" altLang="en-US" sz="1800" smtClean="0">
                <a:latin typeface="Century Gothic" panose="020B0502020202020204" pitchFamily="34" charset="0"/>
                <a:ea typeface="標楷體" panose="03000509000000000000" pitchFamily="65" charset="-120"/>
              </a:rPr>
              <a:t>、一級主管、一般教職員。</a:t>
            </a:r>
          </a:p>
          <a:p>
            <a:pPr eaLnBrk="1" hangingPunct="1">
              <a:spcAft>
                <a:spcPts val="1200"/>
              </a:spcAft>
              <a:buFont typeface="Wingdings" panose="05000000000000000000" pitchFamily="2" charset="2"/>
              <a:buChar char="p"/>
            </a:pPr>
            <a:r>
              <a:rPr lang="zh-TW" altLang="en-US" sz="1800" smtClean="0">
                <a:latin typeface="Century Gothic" panose="020B0502020202020204" pitchFamily="34" charset="0"/>
                <a:ea typeface="標楷體" panose="03000509000000000000" pitchFamily="65" charset="-120"/>
              </a:rPr>
              <a:t>配合「</a:t>
            </a:r>
            <a:r>
              <a:rPr lang="en-US" altLang="zh-TW" sz="1800" smtClean="0">
                <a:latin typeface="Century Gothic" panose="020B0502020202020204" pitchFamily="34" charset="0"/>
                <a:ea typeface="標楷體" panose="03000509000000000000" pitchFamily="65" charset="-120"/>
              </a:rPr>
              <a:t>ERP</a:t>
            </a:r>
            <a:r>
              <a:rPr lang="zh-TW" altLang="en-US" sz="1800" smtClean="0">
                <a:latin typeface="Century Gothic" panose="020B0502020202020204" pitchFamily="34" charset="0"/>
                <a:ea typeface="標楷體" panose="03000509000000000000" pitchFamily="65" charset="-120"/>
              </a:rPr>
              <a:t>電腦作業資料交換管理辦法」規定進行</a:t>
            </a:r>
            <a:r>
              <a:rPr lang="en-US" altLang="zh-TW" sz="1800" smtClean="0">
                <a:latin typeface="Century Gothic" panose="020B0502020202020204" pitchFamily="34" charset="0"/>
                <a:ea typeface="標楷體" panose="03000509000000000000" pitchFamily="65" charset="-120"/>
              </a:rPr>
              <a:t>107</a:t>
            </a:r>
            <a:r>
              <a:rPr lang="zh-TW" altLang="en-US" sz="1800" smtClean="0">
                <a:latin typeface="Century Gothic" panose="020B0502020202020204" pitchFamily="34" charset="0"/>
                <a:ea typeface="標楷體" panose="03000509000000000000" pitchFamily="65" charset="-120"/>
              </a:rPr>
              <a:t>年度</a:t>
            </a:r>
            <a:r>
              <a:rPr lang="en-US" altLang="zh-TW" sz="1800" smtClean="0">
                <a:latin typeface="Century Gothic" panose="020B0502020202020204" pitchFamily="34" charset="0"/>
                <a:ea typeface="標楷體" panose="03000509000000000000" pitchFamily="65" charset="-120"/>
              </a:rPr>
              <a:t>ERP</a:t>
            </a:r>
            <a:r>
              <a:rPr lang="zh-TW" altLang="en-US" sz="1800" smtClean="0">
                <a:latin typeface="Century Gothic" panose="020B0502020202020204" pitchFamily="34" charset="0"/>
                <a:ea typeface="標楷體" panose="03000509000000000000" pitchFamily="65" charset="-120"/>
              </a:rPr>
              <a:t>電腦作業資料交換帳號定期密碼。</a:t>
            </a:r>
          </a:p>
          <a:p>
            <a:pPr eaLnBrk="1" hangingPunct="1">
              <a:spcAft>
                <a:spcPts val="1200"/>
              </a:spcAft>
              <a:buFont typeface="Wingdings" panose="05000000000000000000" pitchFamily="2" charset="2"/>
              <a:buChar char="p"/>
            </a:pPr>
            <a:r>
              <a:rPr lang="zh-TW" altLang="en-US" sz="1800" smtClean="0">
                <a:latin typeface="Century Gothic" panose="020B0502020202020204" pitchFamily="34" charset="0"/>
                <a:ea typeface="標楷體" panose="03000509000000000000" pitchFamily="65" charset="-120"/>
              </a:rPr>
              <a:t>配合校務基本資料庫表冊</a:t>
            </a:r>
            <a:r>
              <a:rPr lang="en-US" altLang="zh-TW" sz="1800" smtClean="0">
                <a:latin typeface="Century Gothic" panose="020B0502020202020204" pitchFamily="34" charset="0"/>
                <a:ea typeface="標楷體" panose="03000509000000000000" pitchFamily="65" charset="-120"/>
              </a:rPr>
              <a:t>3-5-2</a:t>
            </a:r>
            <a:r>
              <a:rPr lang="zh-TW" altLang="en-US" sz="1800" smtClean="0">
                <a:latin typeface="Century Gothic" panose="020B0502020202020204" pitchFamily="34" charset="0"/>
                <a:ea typeface="標楷體" panose="03000509000000000000" pitchFamily="65" charset="-120"/>
              </a:rPr>
              <a:t>教師授課超授時數調查表填報需求，於教師鐘點維護作業新增教師超授鐘點情況說明功能。</a:t>
            </a:r>
          </a:p>
          <a:p>
            <a:pPr eaLnBrk="1" hangingPunct="1">
              <a:spcAft>
                <a:spcPts val="1200"/>
              </a:spcAft>
              <a:buFont typeface="Wingdings" panose="05000000000000000000" pitchFamily="2" charset="2"/>
              <a:buChar char="p"/>
            </a:pPr>
            <a:r>
              <a:rPr lang="zh-TW" altLang="en-US" sz="1800" smtClean="0">
                <a:latin typeface="Century Gothic" panose="020B0502020202020204" pitchFamily="34" charset="0"/>
                <a:ea typeface="標楷體" panose="03000509000000000000" pitchFamily="65" charset="-120"/>
              </a:rPr>
              <a:t>接受人事室委託「教職員考核辦法」及「約聘人員考核辦法」開發考核作業資訊化，將分階段安排開發進程。</a:t>
            </a:r>
          </a:p>
          <a:p>
            <a:pPr eaLnBrk="1" hangingPunct="1">
              <a:spcAft>
                <a:spcPts val="1200"/>
              </a:spcAft>
              <a:buFont typeface="Wingdings" panose="05000000000000000000" pitchFamily="2" charset="2"/>
              <a:buChar char="p"/>
            </a:pPr>
            <a:r>
              <a:rPr lang="zh-TW" altLang="en-US" sz="1800" smtClean="0">
                <a:latin typeface="Century Gothic" panose="020B0502020202020204" pitchFamily="34" charset="0"/>
                <a:ea typeface="標楷體" panose="03000509000000000000" pitchFamily="65" charset="-120"/>
              </a:rPr>
              <a:t>接受學務處生活輔導組委託開發學生通勤申請系統。</a:t>
            </a:r>
          </a:p>
          <a:p>
            <a:pPr eaLnBrk="1" hangingPunct="1">
              <a:spcAft>
                <a:spcPts val="1200"/>
              </a:spcAft>
              <a:buFont typeface="Wingdings" panose="05000000000000000000" pitchFamily="2" charset="2"/>
              <a:buChar char="p"/>
            </a:pPr>
            <a:r>
              <a:rPr lang="zh-TW" altLang="en-US" sz="1800" smtClean="0">
                <a:latin typeface="Century Gothic" panose="020B0502020202020204" pitchFamily="34" charset="0"/>
                <a:ea typeface="標楷體" panose="03000509000000000000" pitchFamily="65" charset="-120"/>
              </a:rPr>
              <a:t>接受總務處委託全面改寫場地資訊預約借用系統。</a:t>
            </a:r>
          </a:p>
        </p:txBody>
      </p:sp>
    </p:spTree>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標題 1"/>
          <p:cNvSpPr>
            <a:spLocks noGrp="1"/>
          </p:cNvSpPr>
          <p:nvPr>
            <p:ph type="title"/>
          </p:nvPr>
        </p:nvSpPr>
        <p:spPr/>
        <p:txBody>
          <a:bodyPr/>
          <a:lstStyle/>
          <a:p>
            <a:pPr eaLnBrk="1" hangingPunct="1"/>
            <a:r>
              <a:rPr lang="zh-TW" altLang="zh-TW" sz="2800" b="1" smtClean="0">
                <a:latin typeface="微軟正黑體" panose="020B0604030504040204" pitchFamily="34" charset="-120"/>
              </a:rPr>
              <a:t>重大業務執行概況</a:t>
            </a:r>
            <a:r>
              <a:rPr lang="en-US" altLang="zh-TW" sz="2800" b="1" smtClean="0">
                <a:latin typeface="微軟正黑體" panose="020B0604030504040204" pitchFamily="34" charset="-120"/>
              </a:rPr>
              <a:t>-</a:t>
            </a:r>
            <a:r>
              <a:rPr lang="zh-TW" altLang="en-US" sz="2800" b="1" smtClean="0">
                <a:latin typeface="微軟正黑體" panose="020B0604030504040204" pitchFamily="34" charset="-120"/>
              </a:rPr>
              <a:t>執行中</a:t>
            </a:r>
          </a:p>
        </p:txBody>
      </p:sp>
      <p:sp>
        <p:nvSpPr>
          <p:cNvPr id="14339"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668E5E83-12C5-4E5C-9DE4-F522BBBB02CF}" type="slidenum">
              <a:rPr lang="en-US" altLang="zh-TW" sz="1000" smtClean="0">
                <a:latin typeface="Arial" panose="020B0604020202020204" pitchFamily="34" charset="0"/>
              </a:rPr>
              <a:pPr>
                <a:spcBef>
                  <a:spcPct val="0"/>
                </a:spcBef>
                <a:buClrTx/>
                <a:buSzTx/>
                <a:buFontTx/>
                <a:buNone/>
              </a:pPr>
              <a:t>7</a:t>
            </a:fld>
            <a:endParaRPr lang="en-US" altLang="zh-TW" sz="1000" smtClean="0">
              <a:latin typeface="Arial" panose="020B0604020202020204" pitchFamily="34" charset="0"/>
            </a:endParaRPr>
          </a:p>
        </p:txBody>
      </p:sp>
      <p:sp>
        <p:nvSpPr>
          <p:cNvPr id="14340" name="內容版面配置區 2"/>
          <p:cNvSpPr>
            <a:spLocks noGrp="1"/>
          </p:cNvSpPr>
          <p:nvPr>
            <p:ph sz="quarter" idx="1"/>
          </p:nvPr>
        </p:nvSpPr>
        <p:spPr>
          <a:xfrm>
            <a:off x="720725" y="1439863"/>
            <a:ext cx="7920038" cy="4679950"/>
          </a:xfrm>
        </p:spPr>
        <p:txBody>
          <a:bodyPr anchor="ctr"/>
          <a:lstStyle/>
          <a:p>
            <a:pPr eaLnBrk="1" hangingPunct="1">
              <a:spcAft>
                <a:spcPts val="1200"/>
              </a:spcAft>
              <a:buFont typeface="Wingdings" panose="05000000000000000000" pitchFamily="2" charset="2"/>
              <a:buChar char="p"/>
            </a:pPr>
            <a:r>
              <a:rPr lang="zh-TW" altLang="en-US" sz="1800" dirty="0" smtClean="0">
                <a:latin typeface="Century Gothic" panose="020B0502020202020204" pitchFamily="34" charset="0"/>
                <a:ea typeface="標楷體" panose="03000509000000000000" pitchFamily="65" charset="-120"/>
              </a:rPr>
              <a:t>接受總務處委託開發警衛聯繫單</a:t>
            </a:r>
            <a:r>
              <a:rPr lang="en-US" altLang="zh-TW" sz="1800" dirty="0" smtClean="0">
                <a:latin typeface="Century Gothic" panose="020B0502020202020204" pitchFamily="34" charset="0"/>
                <a:ea typeface="標楷體" panose="03000509000000000000" pitchFamily="65" charset="-120"/>
              </a:rPr>
              <a:t>e</a:t>
            </a:r>
            <a:r>
              <a:rPr lang="zh-TW" altLang="en-US" sz="1800" dirty="0" smtClean="0">
                <a:latin typeface="Century Gothic" panose="020B0502020202020204" pitchFamily="34" charset="0"/>
                <a:ea typeface="標楷體" panose="03000509000000000000" pitchFamily="65" charset="-120"/>
              </a:rPr>
              <a:t>化作業。</a:t>
            </a:r>
          </a:p>
          <a:p>
            <a:pPr eaLnBrk="1" hangingPunct="1">
              <a:spcAft>
                <a:spcPts val="1200"/>
              </a:spcAft>
              <a:buFont typeface="Wingdings" panose="05000000000000000000" pitchFamily="2" charset="2"/>
              <a:buChar char="p"/>
            </a:pPr>
            <a:r>
              <a:rPr lang="zh-TW" altLang="en-US" sz="1800" dirty="0" smtClean="0">
                <a:latin typeface="Century Gothic" panose="020B0502020202020204" pitchFamily="34" charset="0"/>
                <a:ea typeface="標楷體" panose="03000509000000000000" pitchFamily="65" charset="-120"/>
              </a:rPr>
              <a:t>接受教務處課務組、進修推廣處教務組、嘉義分部教務組、嘉義分部進修推廣組委託展開</a:t>
            </a:r>
            <a:r>
              <a:rPr lang="en-US" altLang="zh-TW" sz="1800" dirty="0" smtClean="0">
                <a:latin typeface="Century Gothic" panose="020B0502020202020204" pitchFamily="34" charset="0"/>
                <a:ea typeface="標楷體" panose="03000509000000000000" pitchFamily="65" charset="-120"/>
              </a:rPr>
              <a:t>107</a:t>
            </a:r>
            <a:r>
              <a:rPr lang="zh-TW" altLang="en-US" sz="1800" dirty="0" smtClean="0">
                <a:latin typeface="Century Gothic" panose="020B0502020202020204" pitchFamily="34" charset="0"/>
                <a:ea typeface="標楷體" panose="03000509000000000000" pitchFamily="65" charset="-120"/>
              </a:rPr>
              <a:t>學年上學期各學制學生線上選課前置作業。</a:t>
            </a:r>
          </a:p>
          <a:p>
            <a:pPr eaLnBrk="1" hangingPunct="1">
              <a:spcAft>
                <a:spcPts val="1200"/>
              </a:spcAft>
              <a:buFont typeface="Wingdings" panose="05000000000000000000" pitchFamily="2" charset="2"/>
              <a:buChar char="p"/>
            </a:pPr>
            <a:r>
              <a:rPr lang="zh-TW" altLang="en-US" sz="1800" dirty="0" smtClean="0">
                <a:latin typeface="Century Gothic" panose="020B0502020202020204" pitchFamily="34" charset="0"/>
                <a:ea typeface="標楷體" panose="03000509000000000000" pitchFamily="65" charset="-120"/>
              </a:rPr>
              <a:t>為符合網站無障礙規範</a:t>
            </a:r>
            <a:r>
              <a:rPr lang="en-US" altLang="zh-TW" sz="1800" dirty="0" smtClean="0">
                <a:latin typeface="Century Gothic" panose="020B0502020202020204" pitchFamily="34" charset="0"/>
                <a:ea typeface="標楷體" panose="03000509000000000000" pitchFamily="65" charset="-120"/>
              </a:rPr>
              <a:t>2.0</a:t>
            </a:r>
            <a:r>
              <a:rPr lang="zh-TW" altLang="en-US" sz="1800" dirty="0" smtClean="0">
                <a:latin typeface="Century Gothic" panose="020B0502020202020204" pitchFamily="34" charset="0"/>
                <a:ea typeface="標楷體" panose="03000509000000000000" pitchFamily="65" charset="-120"/>
              </a:rPr>
              <a:t>版相關規定，將購置符合網站無障礙規範的單位網站管理平台。</a:t>
            </a:r>
          </a:p>
          <a:p>
            <a:pPr eaLnBrk="1" hangingPunct="1">
              <a:spcAft>
                <a:spcPts val="1200"/>
              </a:spcAft>
              <a:buFont typeface="Wingdings" panose="05000000000000000000" pitchFamily="2" charset="2"/>
              <a:buChar char="p"/>
            </a:pPr>
            <a:r>
              <a:rPr lang="zh-TW" altLang="en-US" sz="1800" dirty="0" smtClean="0">
                <a:latin typeface="Century Gothic" panose="020B0502020202020204" pitchFamily="34" charset="0"/>
                <a:ea typeface="標楷體" panose="03000509000000000000" pitchFamily="65" charset="-120"/>
              </a:rPr>
              <a:t>持續推動資訊安全管理系統</a:t>
            </a:r>
            <a:r>
              <a:rPr lang="en-US" altLang="zh-TW" sz="1800" dirty="0" smtClean="0">
                <a:latin typeface="Century Gothic" panose="020B0502020202020204" pitchFamily="34" charset="0"/>
                <a:ea typeface="標楷體" panose="03000509000000000000" pitchFamily="65" charset="-120"/>
              </a:rPr>
              <a:t>(ISMS)</a:t>
            </a:r>
            <a:r>
              <a:rPr lang="zh-TW" altLang="en-US" sz="1800" dirty="0" smtClean="0">
                <a:latin typeface="Century Gothic" panose="020B0502020202020204" pitchFamily="34" charset="0"/>
                <a:ea typeface="標楷體" panose="03000509000000000000" pitchFamily="65" charset="-120"/>
              </a:rPr>
              <a:t>，將</a:t>
            </a:r>
            <a:r>
              <a:rPr lang="zh-TW" altLang="en-US" sz="1800" dirty="0" smtClean="0">
                <a:latin typeface="Century Gothic" panose="020B0502020202020204" pitchFamily="34" charset="0"/>
                <a:ea typeface="標楷體" panose="03000509000000000000" pitchFamily="65" charset="-120"/>
              </a:rPr>
              <a:t>購置系統</a:t>
            </a:r>
            <a:r>
              <a:rPr lang="zh-TW" altLang="en-US" sz="1800" dirty="0" smtClean="0">
                <a:latin typeface="Century Gothic" panose="020B0502020202020204" pitchFamily="34" charset="0"/>
                <a:ea typeface="標楷體" panose="03000509000000000000" pitchFamily="65" charset="-120"/>
              </a:rPr>
              <a:t>日誌管理伺服器。</a:t>
            </a:r>
          </a:p>
          <a:p>
            <a:pPr eaLnBrk="1" hangingPunct="1">
              <a:spcAft>
                <a:spcPts val="1200"/>
              </a:spcAft>
              <a:buFont typeface="Wingdings" panose="05000000000000000000" pitchFamily="2" charset="2"/>
              <a:buChar char="p"/>
            </a:pPr>
            <a:r>
              <a:rPr lang="zh-TW" altLang="en-US" sz="1800" dirty="0" smtClean="0">
                <a:latin typeface="Century Gothic" panose="020B0502020202020204" pitchFamily="34" charset="0"/>
                <a:ea typeface="標楷體" panose="03000509000000000000" pitchFamily="65" charset="-120"/>
              </a:rPr>
              <a:t>為維修師生上課安全電腦教室一整建高架地板，工程預定於明年暑假施工，期能提昇教學與學習品質。</a:t>
            </a:r>
          </a:p>
          <a:p>
            <a:pPr eaLnBrk="1" hangingPunct="1">
              <a:spcAft>
                <a:spcPts val="1200"/>
              </a:spcAft>
              <a:buFont typeface="Wingdings" panose="05000000000000000000" pitchFamily="2" charset="2"/>
              <a:buChar char="p"/>
            </a:pPr>
            <a:endParaRPr lang="zh-TW" altLang="en-US" sz="1800" dirty="0" smtClean="0">
              <a:latin typeface="Century Gothic" panose="020B0502020202020204" pitchFamily="34" charset="0"/>
              <a:ea typeface="標楷體" panose="03000509000000000000" pitchFamily="65" charset="-120"/>
            </a:endParaRPr>
          </a:p>
          <a:p>
            <a:pPr eaLnBrk="1" hangingPunct="1">
              <a:spcAft>
                <a:spcPts val="1200"/>
              </a:spcAft>
              <a:buFont typeface="Wingdings" panose="05000000000000000000" pitchFamily="2" charset="2"/>
              <a:buChar char="p"/>
            </a:pPr>
            <a:endParaRPr lang="en-US" altLang="zh-TW" sz="2000" dirty="0" smtClean="0">
              <a:latin typeface="Century Gothic" panose="020B0502020202020204" pitchFamily="34" charset="0"/>
              <a:ea typeface="標楷體" panose="03000509000000000000" pitchFamily="65" charset="-120"/>
            </a:endParaRPr>
          </a:p>
        </p:txBody>
      </p:sp>
    </p:spTree>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標題 1"/>
          <p:cNvSpPr>
            <a:spLocks noGrp="1"/>
          </p:cNvSpPr>
          <p:nvPr>
            <p:ph type="title"/>
          </p:nvPr>
        </p:nvSpPr>
        <p:spPr/>
        <p:txBody>
          <a:bodyPr/>
          <a:lstStyle/>
          <a:p>
            <a:pPr eaLnBrk="1" hangingPunct="1"/>
            <a:r>
              <a:rPr lang="zh-TW" altLang="zh-TW" sz="2800" b="1" smtClean="0">
                <a:latin typeface="微軟正黑體" panose="020B0604030504040204" pitchFamily="34" charset="-120"/>
              </a:rPr>
              <a:t>資訊類固定資產管理</a:t>
            </a:r>
            <a:r>
              <a:rPr lang="zh-TW" altLang="en-US" sz="2800" b="1" smtClean="0">
                <a:latin typeface="微軟正黑體" panose="020B0604030504040204" pitchFamily="34" charset="-120"/>
              </a:rPr>
              <a:t>暨維修等相關</a:t>
            </a:r>
            <a:r>
              <a:rPr lang="zh-TW" altLang="zh-TW" sz="2800" b="1" smtClean="0">
                <a:latin typeface="微軟正黑體" panose="020B0604030504040204" pitchFamily="34" charset="-120"/>
              </a:rPr>
              <a:t>作業</a:t>
            </a:r>
            <a:endParaRPr lang="zh-TW" altLang="en-US" sz="2800" b="1" smtClean="0">
              <a:latin typeface="微軟正黑體" panose="020B0604030504040204" pitchFamily="34" charset="-120"/>
            </a:endParaRPr>
          </a:p>
        </p:txBody>
      </p:sp>
      <p:sp>
        <p:nvSpPr>
          <p:cNvPr id="15363"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8EA4BB2E-E993-4BD5-AD4B-64DBECC49576}" type="slidenum">
              <a:rPr lang="en-US" altLang="zh-TW" sz="1000" smtClean="0">
                <a:latin typeface="Arial" panose="020B0604020202020204" pitchFamily="34" charset="0"/>
              </a:rPr>
              <a:pPr>
                <a:spcBef>
                  <a:spcPct val="0"/>
                </a:spcBef>
                <a:buClrTx/>
                <a:buSzTx/>
                <a:buFontTx/>
                <a:buNone/>
              </a:pPr>
              <a:t>8</a:t>
            </a:fld>
            <a:endParaRPr lang="en-US" altLang="zh-TW" sz="1000" smtClean="0">
              <a:latin typeface="Arial" panose="020B0604020202020204" pitchFamily="34" charset="0"/>
            </a:endParaRPr>
          </a:p>
        </p:txBody>
      </p:sp>
      <p:sp>
        <p:nvSpPr>
          <p:cNvPr id="15364" name="內容版面配置區 2"/>
          <p:cNvSpPr>
            <a:spLocks noGrp="1"/>
          </p:cNvSpPr>
          <p:nvPr>
            <p:ph sz="quarter" idx="1"/>
          </p:nvPr>
        </p:nvSpPr>
        <p:spPr>
          <a:xfrm>
            <a:off x="720725" y="1439863"/>
            <a:ext cx="7920038" cy="4319587"/>
          </a:xfrm>
        </p:spPr>
        <p:txBody>
          <a:bodyPr anchor="ctr"/>
          <a:lstStyle/>
          <a:p>
            <a:pPr eaLnBrk="1" hangingPunct="1">
              <a:lnSpc>
                <a:spcPct val="80000"/>
              </a:lnSpc>
              <a:spcAft>
                <a:spcPts val="1200"/>
              </a:spcAft>
              <a:buFont typeface="Wingdings" panose="05000000000000000000" pitchFamily="2" charset="2"/>
              <a:buChar char="p"/>
            </a:pPr>
            <a:r>
              <a:rPr lang="zh-TW" altLang="en-US" sz="2000" smtClean="0">
                <a:latin typeface="Century Gothic" panose="020B0502020202020204" pitchFamily="34" charset="0"/>
                <a:ea typeface="標楷體" panose="03000509000000000000" pitchFamily="65" charset="-120"/>
              </a:rPr>
              <a:t>資訊類固定資產管理</a:t>
            </a:r>
            <a:r>
              <a:rPr lang="zh-TW" altLang="zh-TW" sz="2000" smtClean="0">
                <a:latin typeface="Century Gothic" panose="020B0502020202020204" pitchFamily="34" charset="0"/>
                <a:ea typeface="標楷體" panose="03000509000000000000" pitchFamily="65" charset="-120"/>
              </a:rPr>
              <a:t>統計</a:t>
            </a:r>
            <a:r>
              <a:rPr lang="zh-TW" altLang="en-US" sz="2000" smtClean="0">
                <a:latin typeface="Century Gothic" panose="020B0502020202020204" pitchFamily="34" charset="0"/>
                <a:ea typeface="標楷體" panose="03000509000000000000" pitchFamily="65" charset="-120"/>
              </a:rPr>
              <a:t>：</a:t>
            </a:r>
            <a:endParaRPr lang="en-US" altLang="zh-TW" sz="2000" smtClean="0">
              <a:latin typeface="Century Gothic" panose="020B0502020202020204" pitchFamily="34" charset="0"/>
              <a:ea typeface="標楷體" panose="03000509000000000000" pitchFamily="65" charset="-120"/>
            </a:endParaRPr>
          </a:p>
          <a:p>
            <a:pPr marL="273050" lvl="1" indent="0" eaLnBrk="1" hangingPunct="1">
              <a:lnSpc>
                <a:spcPct val="80000"/>
              </a:lnSpc>
              <a:spcAft>
                <a:spcPts val="1200"/>
              </a:spcAft>
              <a:buFont typeface="Wingdings 2" panose="05020102010507070707" pitchFamily="18" charset="2"/>
              <a:buNone/>
            </a:pPr>
            <a:r>
              <a:rPr lang="zh-TW" altLang="en-US" sz="2000" smtClean="0">
                <a:latin typeface="Century Gothic" panose="020B0502020202020204" pitchFamily="34" charset="0"/>
                <a:ea typeface="標楷體" panose="03000509000000000000" pitchFamily="65" charset="-120"/>
              </a:rPr>
              <a:t>移轉單</a:t>
            </a:r>
            <a:r>
              <a:rPr lang="en-US" altLang="zh-TW" sz="2000" smtClean="0">
                <a:latin typeface="Century Gothic" panose="020B0502020202020204" pitchFamily="34" charset="0"/>
                <a:ea typeface="標楷體" panose="03000509000000000000" pitchFamily="65" charset="-120"/>
              </a:rPr>
              <a:t>103</a:t>
            </a:r>
            <a:r>
              <a:rPr lang="zh-TW" altLang="en-US" sz="2000" smtClean="0">
                <a:latin typeface="Century Gothic" panose="020B0502020202020204" pitchFamily="34" charset="0"/>
                <a:ea typeface="標楷體" panose="03000509000000000000" pitchFamily="65" charset="-120"/>
              </a:rPr>
              <a:t>件、閒置單</a:t>
            </a:r>
            <a:r>
              <a:rPr lang="en-US" altLang="zh-TW" sz="2000" smtClean="0">
                <a:latin typeface="Century Gothic" panose="020B0502020202020204" pitchFamily="34" charset="0"/>
                <a:ea typeface="標楷體" panose="03000509000000000000" pitchFamily="65" charset="-120"/>
              </a:rPr>
              <a:t>3</a:t>
            </a:r>
            <a:r>
              <a:rPr lang="zh-TW" altLang="en-US" sz="2000" smtClean="0">
                <a:latin typeface="Century Gothic" panose="020B0502020202020204" pitchFamily="34" charset="0"/>
                <a:ea typeface="標楷體" panose="03000509000000000000" pitchFamily="65" charset="-120"/>
              </a:rPr>
              <a:t>件、減損單</a:t>
            </a:r>
            <a:r>
              <a:rPr lang="en-US" altLang="zh-TW" sz="2000" smtClean="0">
                <a:latin typeface="Century Gothic" panose="020B0502020202020204" pitchFamily="34" charset="0"/>
                <a:ea typeface="標楷體" panose="03000509000000000000" pitchFamily="65" charset="-120"/>
              </a:rPr>
              <a:t>268</a:t>
            </a:r>
            <a:r>
              <a:rPr lang="zh-TW" altLang="en-US" sz="2000" smtClean="0">
                <a:latin typeface="Century Gothic" panose="020B0502020202020204" pitchFamily="34" charset="0"/>
                <a:ea typeface="標楷體" panose="03000509000000000000" pitchFamily="65" charset="-120"/>
              </a:rPr>
              <a:t>件、增加單</a:t>
            </a:r>
            <a:r>
              <a:rPr lang="en-US" altLang="zh-TW" sz="2000" smtClean="0">
                <a:latin typeface="Century Gothic" panose="020B0502020202020204" pitchFamily="34" charset="0"/>
                <a:ea typeface="標楷體" panose="03000509000000000000" pitchFamily="65" charset="-120"/>
              </a:rPr>
              <a:t>286</a:t>
            </a:r>
            <a:r>
              <a:rPr lang="zh-TW" altLang="en-US" sz="2000" smtClean="0">
                <a:latin typeface="Century Gothic" panose="020B0502020202020204" pitchFamily="34" charset="0"/>
                <a:ea typeface="標楷體" panose="03000509000000000000" pitchFamily="65" charset="-120"/>
              </a:rPr>
              <a:t>件。</a:t>
            </a:r>
            <a:endParaRPr lang="en-US" altLang="zh-TW" sz="2000" smtClean="0">
              <a:latin typeface="Century Gothic" panose="020B0502020202020204" pitchFamily="34" charset="0"/>
              <a:ea typeface="標楷體" panose="03000509000000000000" pitchFamily="65" charset="-120"/>
            </a:endParaRPr>
          </a:p>
          <a:p>
            <a:pPr eaLnBrk="1" hangingPunct="1">
              <a:lnSpc>
                <a:spcPct val="80000"/>
              </a:lnSpc>
              <a:spcAft>
                <a:spcPts val="1200"/>
              </a:spcAft>
              <a:buFont typeface="Wingdings" panose="05000000000000000000" pitchFamily="2" charset="2"/>
              <a:buChar char="p"/>
            </a:pPr>
            <a:r>
              <a:rPr lang="zh-TW" altLang="en-US" sz="2000" smtClean="0">
                <a:latin typeface="Century Gothic" panose="020B0502020202020204" pitchFamily="34" charset="0"/>
                <a:ea typeface="標楷體" panose="03000509000000000000" pitchFamily="65" charset="-120"/>
              </a:rPr>
              <a:t>行政暨教學電腦維護共計</a:t>
            </a:r>
            <a:r>
              <a:rPr lang="en-US" altLang="zh-TW" sz="2000" smtClean="0">
                <a:latin typeface="Century Gothic" panose="020B0502020202020204" pitchFamily="34" charset="0"/>
                <a:ea typeface="標楷體" panose="03000509000000000000" pitchFamily="65" charset="-120"/>
              </a:rPr>
              <a:t>553</a:t>
            </a:r>
            <a:r>
              <a:rPr lang="zh-TW" altLang="en-US" sz="2000" smtClean="0">
                <a:latin typeface="Century Gothic" panose="020B0502020202020204" pitchFamily="34" charset="0"/>
                <a:ea typeface="標楷體" panose="03000509000000000000" pitchFamily="65" charset="-120"/>
              </a:rPr>
              <a:t>件</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平均</a:t>
            </a:r>
            <a:r>
              <a:rPr lang="en-US" altLang="zh-TW" sz="2000" smtClean="0">
                <a:latin typeface="Century Gothic" panose="020B0502020202020204" pitchFamily="34" charset="0"/>
                <a:ea typeface="標楷體" panose="03000509000000000000" pitchFamily="65" charset="-120"/>
              </a:rPr>
              <a:t>46</a:t>
            </a:r>
            <a:r>
              <a:rPr lang="zh-TW" altLang="en-US" sz="2000" smtClean="0">
                <a:latin typeface="Century Gothic" panose="020B0502020202020204" pitchFamily="34" charset="0"/>
                <a:ea typeface="標楷體" panose="03000509000000000000" pitchFamily="65" charset="-120"/>
              </a:rPr>
              <a:t>件</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月；</a:t>
            </a:r>
            <a:r>
              <a:rPr lang="en-US" altLang="zh-TW" sz="2000" smtClean="0">
                <a:latin typeface="Century Gothic" panose="020B0502020202020204" pitchFamily="34" charset="0"/>
                <a:ea typeface="標楷體" panose="03000509000000000000" pitchFamily="65" charset="-120"/>
              </a:rPr>
              <a:t>106</a:t>
            </a:r>
            <a:r>
              <a:rPr lang="zh-TW" altLang="en-US" sz="2000" smtClean="0">
                <a:latin typeface="Century Gothic" panose="020B0502020202020204" pitchFamily="34" charset="0"/>
                <a:ea typeface="標楷體" panose="03000509000000000000" pitchFamily="65" charset="-120"/>
              </a:rPr>
              <a:t>學年</a:t>
            </a:r>
            <a:r>
              <a:rPr lang="en-US" altLang="zh-TW" sz="2000" smtClean="0">
                <a:latin typeface="Century Gothic" panose="020B0502020202020204" pitchFamily="34" charset="0"/>
                <a:ea typeface="標楷體" panose="03000509000000000000" pitchFamily="65" charset="-120"/>
              </a:rPr>
              <a:t>58</a:t>
            </a:r>
            <a:r>
              <a:rPr lang="zh-TW" altLang="en-US" sz="2000" smtClean="0">
                <a:latin typeface="Century Gothic" panose="020B0502020202020204" pitchFamily="34" charset="0"/>
                <a:ea typeface="標楷體" panose="03000509000000000000" pitchFamily="65" charset="-120"/>
              </a:rPr>
              <a:t>件</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月</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a:t>
            </a:r>
            <a:endParaRPr lang="en-US" altLang="zh-TW" sz="2000" smtClean="0">
              <a:latin typeface="Century Gothic" panose="020B0502020202020204" pitchFamily="34" charset="0"/>
              <a:ea typeface="標楷體" panose="03000509000000000000" pitchFamily="65" charset="-120"/>
            </a:endParaRPr>
          </a:p>
          <a:p>
            <a:pPr eaLnBrk="1" hangingPunct="1">
              <a:lnSpc>
                <a:spcPct val="80000"/>
              </a:lnSpc>
              <a:spcAft>
                <a:spcPts val="1200"/>
              </a:spcAft>
              <a:buFont typeface="Wingdings" panose="05000000000000000000" pitchFamily="2" charset="2"/>
              <a:buChar char="p"/>
            </a:pPr>
            <a:r>
              <a:rPr lang="en-US" altLang="zh-TW" sz="2000" smtClean="0">
                <a:latin typeface="Century Gothic" panose="020B0502020202020204" pitchFamily="34" charset="0"/>
                <a:ea typeface="標楷體" panose="03000509000000000000" pitchFamily="65" charset="-120"/>
              </a:rPr>
              <a:t>E</a:t>
            </a:r>
            <a:r>
              <a:rPr lang="zh-TW" altLang="en-US" sz="2000" smtClean="0">
                <a:latin typeface="Century Gothic" panose="020B0502020202020204" pitchFamily="34" charset="0"/>
                <a:ea typeface="標楷體" panose="03000509000000000000" pitchFamily="65" charset="-120"/>
              </a:rPr>
              <a:t>化教室電腦維護共計</a:t>
            </a:r>
            <a:r>
              <a:rPr lang="en-US" altLang="zh-TW" sz="2000" smtClean="0">
                <a:latin typeface="Century Gothic" panose="020B0502020202020204" pitchFamily="34" charset="0"/>
                <a:ea typeface="標楷體" panose="03000509000000000000" pitchFamily="65" charset="-120"/>
              </a:rPr>
              <a:t>8</a:t>
            </a:r>
            <a:r>
              <a:rPr lang="zh-TW" altLang="en-US" sz="2000" smtClean="0">
                <a:latin typeface="Century Gothic" panose="020B0502020202020204" pitchFamily="34" charset="0"/>
                <a:ea typeface="標楷體" panose="03000509000000000000" pitchFamily="65" charset="-120"/>
              </a:rPr>
              <a:t>件</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平均</a:t>
            </a:r>
            <a:r>
              <a:rPr lang="en-US" altLang="zh-TW" sz="2000" smtClean="0">
                <a:latin typeface="Century Gothic" panose="020B0502020202020204" pitchFamily="34" charset="0"/>
                <a:ea typeface="標楷體" panose="03000509000000000000" pitchFamily="65" charset="-120"/>
              </a:rPr>
              <a:t>0.7</a:t>
            </a:r>
            <a:r>
              <a:rPr lang="zh-TW" altLang="en-US" sz="2000" smtClean="0">
                <a:latin typeface="Century Gothic" panose="020B0502020202020204" pitchFamily="34" charset="0"/>
                <a:ea typeface="標楷體" panose="03000509000000000000" pitchFamily="65" charset="-120"/>
              </a:rPr>
              <a:t>件</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月；</a:t>
            </a:r>
            <a:r>
              <a:rPr lang="en-US" altLang="zh-TW" sz="2000" smtClean="0">
                <a:latin typeface="Century Gothic" panose="020B0502020202020204" pitchFamily="34" charset="0"/>
                <a:ea typeface="標楷體" panose="03000509000000000000" pitchFamily="65" charset="-120"/>
              </a:rPr>
              <a:t>106</a:t>
            </a:r>
            <a:r>
              <a:rPr lang="zh-TW" altLang="en-US" sz="2000" smtClean="0">
                <a:latin typeface="Century Gothic" panose="020B0502020202020204" pitchFamily="34" charset="0"/>
                <a:ea typeface="標楷體" panose="03000509000000000000" pitchFamily="65" charset="-120"/>
              </a:rPr>
              <a:t>學年</a:t>
            </a:r>
            <a:r>
              <a:rPr lang="en-US" altLang="zh-TW" sz="2000" smtClean="0">
                <a:latin typeface="Century Gothic" panose="020B0502020202020204" pitchFamily="34" charset="0"/>
                <a:ea typeface="標楷體" panose="03000509000000000000" pitchFamily="65" charset="-120"/>
              </a:rPr>
              <a:t>0.5</a:t>
            </a:r>
            <a:r>
              <a:rPr lang="zh-TW" altLang="en-US" sz="2000" smtClean="0">
                <a:latin typeface="Century Gothic" panose="020B0502020202020204" pitchFamily="34" charset="0"/>
                <a:ea typeface="標楷體" panose="03000509000000000000" pitchFamily="65" charset="-120"/>
              </a:rPr>
              <a:t>件</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月</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a:t>
            </a:r>
            <a:endParaRPr lang="en-US" altLang="zh-TW" sz="2000" smtClean="0">
              <a:latin typeface="Century Gothic" panose="020B0502020202020204" pitchFamily="34" charset="0"/>
              <a:ea typeface="標楷體" panose="03000509000000000000" pitchFamily="65" charset="-120"/>
            </a:endParaRPr>
          </a:p>
          <a:p>
            <a:pPr eaLnBrk="1" hangingPunct="1">
              <a:lnSpc>
                <a:spcPct val="80000"/>
              </a:lnSpc>
              <a:spcAft>
                <a:spcPts val="1200"/>
              </a:spcAft>
              <a:buFont typeface="Wingdings" panose="05000000000000000000" pitchFamily="2" charset="2"/>
              <a:buChar char="p"/>
            </a:pPr>
            <a:r>
              <a:rPr lang="zh-TW" altLang="en-US" sz="2000" smtClean="0">
                <a:latin typeface="Century Gothic" panose="020B0502020202020204" pitchFamily="34" charset="0"/>
                <a:ea typeface="標楷體" panose="03000509000000000000" pitchFamily="65" charset="-120"/>
              </a:rPr>
              <a:t>林口校區宿網維修共計</a:t>
            </a:r>
            <a:r>
              <a:rPr lang="en-US" altLang="zh-TW" sz="2000" smtClean="0">
                <a:latin typeface="Century Gothic" panose="020B0502020202020204" pitchFamily="34" charset="0"/>
                <a:ea typeface="標楷體" panose="03000509000000000000" pitchFamily="65" charset="-120"/>
              </a:rPr>
              <a:t>157</a:t>
            </a:r>
            <a:r>
              <a:rPr lang="zh-TW" altLang="en-US" sz="2000" smtClean="0">
                <a:latin typeface="Century Gothic" panose="020B0502020202020204" pitchFamily="34" charset="0"/>
                <a:ea typeface="標楷體" panose="03000509000000000000" pitchFamily="65" charset="-120"/>
              </a:rPr>
              <a:t>件</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平均</a:t>
            </a:r>
            <a:r>
              <a:rPr lang="en-US" altLang="zh-TW" sz="2000" smtClean="0">
                <a:latin typeface="Century Gothic" panose="020B0502020202020204" pitchFamily="34" charset="0"/>
                <a:ea typeface="標楷體" panose="03000509000000000000" pitchFamily="65" charset="-120"/>
              </a:rPr>
              <a:t>13</a:t>
            </a:r>
            <a:r>
              <a:rPr lang="zh-TW" altLang="en-US" sz="2000" smtClean="0">
                <a:latin typeface="Century Gothic" panose="020B0502020202020204" pitchFamily="34" charset="0"/>
                <a:ea typeface="標楷體" panose="03000509000000000000" pitchFamily="65" charset="-120"/>
              </a:rPr>
              <a:t>件</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月；</a:t>
            </a:r>
            <a:r>
              <a:rPr lang="en-US" altLang="zh-TW" sz="2000" smtClean="0">
                <a:latin typeface="Century Gothic" panose="020B0502020202020204" pitchFamily="34" charset="0"/>
                <a:ea typeface="標楷體" panose="03000509000000000000" pitchFamily="65" charset="-120"/>
              </a:rPr>
              <a:t>106</a:t>
            </a:r>
            <a:r>
              <a:rPr lang="zh-TW" altLang="en-US" sz="2000" smtClean="0">
                <a:latin typeface="Century Gothic" panose="020B0502020202020204" pitchFamily="34" charset="0"/>
                <a:ea typeface="標楷體" panose="03000509000000000000" pitchFamily="65" charset="-120"/>
              </a:rPr>
              <a:t>學年</a:t>
            </a:r>
            <a:r>
              <a:rPr lang="en-US" altLang="zh-TW" sz="2000" smtClean="0">
                <a:latin typeface="Century Gothic" panose="020B0502020202020204" pitchFamily="34" charset="0"/>
                <a:ea typeface="標楷體" panose="03000509000000000000" pitchFamily="65" charset="-120"/>
              </a:rPr>
              <a:t>19</a:t>
            </a:r>
            <a:r>
              <a:rPr lang="zh-TW" altLang="en-US" sz="2000" smtClean="0">
                <a:latin typeface="Century Gothic" panose="020B0502020202020204" pitchFamily="34" charset="0"/>
                <a:ea typeface="標楷體" panose="03000509000000000000" pitchFamily="65" charset="-120"/>
              </a:rPr>
              <a:t>件</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月</a:t>
            </a:r>
            <a:r>
              <a:rPr lang="en-US" altLang="zh-TW" sz="2000" smtClean="0">
                <a:latin typeface="Century Gothic" panose="020B0502020202020204" pitchFamily="34" charset="0"/>
                <a:ea typeface="標楷體" panose="03000509000000000000" pitchFamily="65" charset="-120"/>
              </a:rPr>
              <a:t>)</a:t>
            </a:r>
            <a:r>
              <a:rPr lang="zh-TW" altLang="en-US" sz="2000" smtClean="0">
                <a:latin typeface="Century Gothic" panose="020B0502020202020204" pitchFamily="34" charset="0"/>
                <a:ea typeface="標楷體" panose="03000509000000000000" pitchFamily="65" charset="-120"/>
              </a:rPr>
              <a:t>。</a:t>
            </a:r>
            <a:endParaRPr lang="en-US" altLang="zh-TW" sz="2000" smtClean="0">
              <a:latin typeface="Century Gothic" panose="020B0502020202020204" pitchFamily="34" charset="0"/>
              <a:ea typeface="標楷體" panose="03000509000000000000" pitchFamily="65" charset="-120"/>
            </a:endParaRPr>
          </a:p>
          <a:p>
            <a:pPr eaLnBrk="1" hangingPunct="1">
              <a:lnSpc>
                <a:spcPct val="80000"/>
              </a:lnSpc>
              <a:spcAft>
                <a:spcPts val="1200"/>
              </a:spcAft>
              <a:buFont typeface="Wingdings" panose="05000000000000000000" pitchFamily="2" charset="2"/>
              <a:buChar char="p"/>
            </a:pPr>
            <a:endParaRPr lang="en-US" altLang="zh-TW" sz="2000" smtClean="0">
              <a:latin typeface="Century Gothic" panose="020B0502020202020204" pitchFamily="34" charset="0"/>
              <a:ea typeface="標楷體" panose="03000509000000000000" pitchFamily="65" charset="-120"/>
            </a:endParaRPr>
          </a:p>
        </p:txBody>
      </p:sp>
    </p:spTree>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標題 1"/>
          <p:cNvSpPr>
            <a:spLocks noGrp="1"/>
          </p:cNvSpPr>
          <p:nvPr>
            <p:ph type="title"/>
          </p:nvPr>
        </p:nvSpPr>
        <p:spPr/>
        <p:txBody>
          <a:bodyPr/>
          <a:lstStyle/>
          <a:p>
            <a:pPr eaLnBrk="1" hangingPunct="1"/>
            <a:r>
              <a:rPr lang="zh-TW" altLang="zh-TW" sz="2800" b="1" smtClean="0">
                <a:latin typeface="微軟正黑體" panose="020B0604030504040204" pitchFamily="34" charset="-120"/>
              </a:rPr>
              <a:t>教育訓練</a:t>
            </a:r>
            <a:endParaRPr lang="zh-TW" altLang="en-US" sz="2800" b="1" smtClean="0">
              <a:latin typeface="微軟正黑體" panose="020B0604030504040204" pitchFamily="34" charset="-120"/>
            </a:endParaRPr>
          </a:p>
        </p:txBody>
      </p:sp>
      <p:sp>
        <p:nvSpPr>
          <p:cNvPr id="16387" name="投影片編號版面配置區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F6CEAD"/>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B58B80"/>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B58B80"/>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B58B80"/>
              </a:buClr>
              <a:buChar char="o"/>
              <a:defRPr sz="2000">
                <a:solidFill>
                  <a:schemeClr val="tx1"/>
                </a:solidFill>
                <a:latin typeface="Perpetua" panose="02020502060401020303" pitchFamily="18" charset="0"/>
              </a:defRPr>
            </a:lvl9pPr>
          </a:lstStyle>
          <a:p>
            <a:pPr>
              <a:spcBef>
                <a:spcPct val="0"/>
              </a:spcBef>
              <a:buClrTx/>
              <a:buSzTx/>
              <a:buFontTx/>
              <a:buNone/>
            </a:pPr>
            <a:fld id="{9B44F94E-4F57-4372-8107-0E448E1E5AD8}" type="slidenum">
              <a:rPr lang="en-US" altLang="zh-TW" sz="1000" smtClean="0">
                <a:latin typeface="Arial" panose="020B0604020202020204" pitchFamily="34" charset="0"/>
              </a:rPr>
              <a:pPr>
                <a:spcBef>
                  <a:spcPct val="0"/>
                </a:spcBef>
                <a:buClrTx/>
                <a:buSzTx/>
                <a:buFontTx/>
                <a:buNone/>
              </a:pPr>
              <a:t>9</a:t>
            </a:fld>
            <a:endParaRPr lang="en-US" altLang="zh-TW" sz="1000" smtClean="0">
              <a:latin typeface="Arial" panose="020B0604020202020204" pitchFamily="34" charset="0"/>
            </a:endParaRPr>
          </a:p>
        </p:txBody>
      </p:sp>
      <p:graphicFrame>
        <p:nvGraphicFramePr>
          <p:cNvPr id="6" name="表格 5"/>
          <p:cNvGraphicFramePr>
            <a:graphicFrameLocks noGrp="1"/>
          </p:cNvGraphicFramePr>
          <p:nvPr/>
        </p:nvGraphicFramePr>
        <p:xfrm>
          <a:off x="720725" y="1439863"/>
          <a:ext cx="7739063" cy="3260724"/>
        </p:xfrm>
        <a:graphic>
          <a:graphicData uri="http://schemas.openxmlformats.org/drawingml/2006/table">
            <a:tbl>
              <a:tblPr firstRow="1" bandRow="1">
                <a:tableStyleId>{5C22544A-7EE6-4342-B048-85BDC9FD1C3A}</a:tableStyleId>
              </a:tblPr>
              <a:tblGrid>
                <a:gridCol w="5219427">
                  <a:extLst>
                    <a:ext uri="{9D8B030D-6E8A-4147-A177-3AD203B41FA5}">
                      <a16:colId xmlns:a16="http://schemas.microsoft.com/office/drawing/2014/main" val="20000"/>
                    </a:ext>
                  </a:extLst>
                </a:gridCol>
                <a:gridCol w="2519636">
                  <a:extLst>
                    <a:ext uri="{9D8B030D-6E8A-4147-A177-3AD203B41FA5}">
                      <a16:colId xmlns:a16="http://schemas.microsoft.com/office/drawing/2014/main" val="20001"/>
                    </a:ext>
                  </a:extLst>
                </a:gridCol>
              </a:tblGrid>
              <a:tr h="539484">
                <a:tc>
                  <a:txBody>
                    <a:bodyPr/>
                    <a:lstStyle/>
                    <a:p>
                      <a:pPr marL="0" algn="ctr" defTabSz="914400" rtl="0" eaLnBrk="1" latinLnBrk="0" hangingPunct="1">
                        <a:lnSpc>
                          <a:spcPct val="100000"/>
                        </a:lnSpc>
                        <a:spcAft>
                          <a:spcPts val="0"/>
                        </a:spcAft>
                      </a:pPr>
                      <a:r>
                        <a:rPr lang="zh-TW" altLang="en-US" sz="1800" b="0" kern="100" dirty="0" smtClean="0">
                          <a:solidFill>
                            <a:schemeClr val="dk1"/>
                          </a:solidFill>
                          <a:effectLst/>
                          <a:latin typeface="標楷體" pitchFamily="65" charset="-120"/>
                          <a:ea typeface="標楷體" pitchFamily="65" charset="-120"/>
                          <a:cs typeface="Times New Roman"/>
                        </a:rPr>
                        <a:t>課程名稱</a:t>
                      </a:r>
                      <a:endParaRPr lang="zh-TW" sz="1800" b="0" kern="100" dirty="0">
                        <a:solidFill>
                          <a:schemeClr val="dk1"/>
                        </a:solidFill>
                        <a:effectLst/>
                        <a:latin typeface="標楷體" pitchFamily="65" charset="-120"/>
                        <a:ea typeface="標楷體" pitchFamily="65" charset="-120"/>
                        <a:cs typeface="Times New Roman"/>
                      </a:endParaRPr>
                    </a:p>
                  </a:txBody>
                  <a:tcPr marL="68565" marR="68565" marT="0" marB="0" anchor="ctr"/>
                </a:tc>
                <a:tc>
                  <a:txBody>
                    <a:bodyPr/>
                    <a:lstStyle/>
                    <a:p>
                      <a:pPr marL="0" algn="ctr" defTabSz="914400" rtl="0" eaLnBrk="1" latinLnBrk="0" hangingPunct="1">
                        <a:lnSpc>
                          <a:spcPct val="100000"/>
                        </a:lnSpc>
                        <a:spcAft>
                          <a:spcPts val="0"/>
                        </a:spcAft>
                      </a:pPr>
                      <a:r>
                        <a:rPr lang="zh-TW" altLang="en-US" sz="1800" b="0" kern="100" dirty="0" smtClean="0">
                          <a:solidFill>
                            <a:schemeClr val="dk1"/>
                          </a:solidFill>
                          <a:effectLst/>
                          <a:latin typeface="標楷體" pitchFamily="65" charset="-120"/>
                          <a:ea typeface="標楷體" pitchFamily="65" charset="-120"/>
                          <a:cs typeface="Times New Roman"/>
                        </a:rPr>
                        <a:t>時間</a:t>
                      </a:r>
                      <a:endParaRPr lang="zh-TW" sz="1800" b="0" kern="100" dirty="0">
                        <a:solidFill>
                          <a:schemeClr val="dk1"/>
                        </a:solidFill>
                        <a:effectLst/>
                        <a:latin typeface="標楷體" pitchFamily="65" charset="-120"/>
                        <a:ea typeface="標楷體" pitchFamily="65" charset="-120"/>
                        <a:cs typeface="Times New Roman"/>
                      </a:endParaRPr>
                    </a:p>
                  </a:txBody>
                  <a:tcPr marL="68565" marR="68565" marT="0" marB="0" anchor="ctr"/>
                </a:tc>
                <a:extLst>
                  <a:ext uri="{0D108BD9-81ED-4DB2-BD59-A6C34878D82A}">
                    <a16:rowId xmlns:a16="http://schemas.microsoft.com/office/drawing/2014/main" val="10000"/>
                  </a:ext>
                </a:extLst>
              </a:tr>
              <a:tr h="539484">
                <a:tc>
                  <a:txBody>
                    <a:bodyPr/>
                    <a:lstStyle/>
                    <a:p>
                      <a:pPr algn="l">
                        <a:lnSpc>
                          <a:spcPts val="1200"/>
                        </a:lnSpc>
                        <a:spcAft>
                          <a:spcPts val="0"/>
                        </a:spcAft>
                      </a:pPr>
                      <a:r>
                        <a:rPr lang="zh-TW" altLang="en-US" sz="1400" kern="100" dirty="0" smtClean="0">
                          <a:solidFill>
                            <a:schemeClr val="dk1"/>
                          </a:solidFill>
                          <a:effectLst/>
                          <a:latin typeface="Times New Roman"/>
                          <a:ea typeface="標楷體"/>
                          <a:cs typeface="+mn-cs"/>
                        </a:rPr>
                        <a:t>進修推廣處新生訓練</a:t>
                      </a:r>
                      <a:endParaRPr lang="zh-TW" sz="1400" kern="100" dirty="0">
                        <a:solidFill>
                          <a:schemeClr val="dk1"/>
                        </a:solidFill>
                        <a:effectLst/>
                        <a:latin typeface="Times New Roman"/>
                        <a:ea typeface="標楷體"/>
                        <a:cs typeface="+mn-cs"/>
                      </a:endParaRPr>
                    </a:p>
                  </a:txBody>
                  <a:tcPr marL="68574" marR="68574" marT="0" marB="0" anchor="ctr">
                    <a:lnB w="12700" cap="flat" cmpd="sng" algn="ctr">
                      <a:solidFill>
                        <a:schemeClr val="bg1"/>
                      </a:solidFill>
                      <a:prstDash val="solid"/>
                      <a:round/>
                      <a:headEnd type="none" w="med" len="med"/>
                      <a:tailEnd type="none" w="med" len="med"/>
                    </a:lnB>
                  </a:tcPr>
                </a:tc>
                <a:tc>
                  <a:txBody>
                    <a:bodyPr/>
                    <a:lstStyle/>
                    <a:p>
                      <a:pPr>
                        <a:lnSpc>
                          <a:spcPts val="1800"/>
                        </a:lnSpc>
                        <a:spcAft>
                          <a:spcPts val="0"/>
                        </a:spcAft>
                      </a:pPr>
                      <a:r>
                        <a:rPr lang="en-US" altLang="zh-TW" sz="1400" kern="100" dirty="0" smtClean="0">
                          <a:solidFill>
                            <a:schemeClr val="dk1"/>
                          </a:solidFill>
                          <a:effectLst/>
                          <a:latin typeface="Times New Roman"/>
                          <a:ea typeface="標楷體"/>
                          <a:cs typeface="+mn-cs"/>
                        </a:rPr>
                        <a:t>2018/08/16</a:t>
                      </a:r>
                      <a:endParaRPr lang="zh-TW" sz="1400" kern="100" dirty="0">
                        <a:solidFill>
                          <a:schemeClr val="dk1"/>
                        </a:solidFill>
                        <a:effectLst/>
                        <a:latin typeface="Times New Roman"/>
                        <a:ea typeface="標楷體"/>
                        <a:cs typeface="+mn-cs"/>
                      </a:endParaRPr>
                    </a:p>
                  </a:txBody>
                  <a:tcPr marL="68574" marR="68574" marT="0" marB="0" anchor="ct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551394">
                <a:tc>
                  <a:txBody>
                    <a:bodyPr/>
                    <a:lstStyle/>
                    <a:p>
                      <a:pPr algn="l">
                        <a:lnSpc>
                          <a:spcPts val="1200"/>
                        </a:lnSpc>
                        <a:spcAft>
                          <a:spcPts val="0"/>
                        </a:spcAft>
                      </a:pPr>
                      <a:r>
                        <a:rPr lang="zh-TW" altLang="en-US" sz="1400" kern="100" dirty="0" smtClean="0">
                          <a:solidFill>
                            <a:schemeClr val="dk1"/>
                          </a:solidFill>
                          <a:effectLst/>
                          <a:latin typeface="Times New Roman"/>
                          <a:ea typeface="標楷體"/>
                          <a:cs typeface="+mn-cs"/>
                        </a:rPr>
                        <a:t>雲端 </a:t>
                      </a:r>
                      <a:r>
                        <a:rPr lang="en-US" altLang="zh-TW" sz="1400" kern="100" dirty="0" smtClean="0">
                          <a:solidFill>
                            <a:schemeClr val="dk1"/>
                          </a:solidFill>
                          <a:effectLst/>
                          <a:latin typeface="Times New Roman"/>
                          <a:ea typeface="標楷體"/>
                          <a:cs typeface="+mn-cs"/>
                        </a:rPr>
                        <a:t>ERP</a:t>
                      </a:r>
                      <a:r>
                        <a:rPr lang="zh-TW" altLang="en-US" sz="1400" kern="100" dirty="0" smtClean="0">
                          <a:solidFill>
                            <a:schemeClr val="dk1"/>
                          </a:solidFill>
                          <a:effectLst/>
                          <a:latin typeface="Times New Roman"/>
                          <a:ea typeface="標楷體"/>
                          <a:cs typeface="+mn-cs"/>
                        </a:rPr>
                        <a:t>、</a:t>
                      </a:r>
                      <a:r>
                        <a:rPr lang="en-US" altLang="zh-TW" sz="1400" kern="100" dirty="0" smtClean="0">
                          <a:solidFill>
                            <a:schemeClr val="dk1"/>
                          </a:solidFill>
                          <a:effectLst/>
                          <a:latin typeface="Times New Roman"/>
                          <a:ea typeface="標楷體"/>
                          <a:cs typeface="+mn-cs"/>
                        </a:rPr>
                        <a:t>Notes</a:t>
                      </a:r>
                      <a:r>
                        <a:rPr lang="zh-TW" altLang="en-US" sz="1400" kern="100" dirty="0" smtClean="0">
                          <a:solidFill>
                            <a:schemeClr val="dk1"/>
                          </a:solidFill>
                          <a:effectLst/>
                          <a:latin typeface="Times New Roman"/>
                          <a:ea typeface="標楷體"/>
                          <a:cs typeface="+mn-cs"/>
                        </a:rPr>
                        <a:t>服務操作說明會</a:t>
                      </a:r>
                      <a:endParaRPr lang="zh-TW" sz="1400" kern="100" dirty="0">
                        <a:solidFill>
                          <a:schemeClr val="dk1"/>
                        </a:solidFill>
                        <a:effectLst/>
                        <a:latin typeface="Times New Roman"/>
                        <a:ea typeface="標楷體"/>
                        <a:cs typeface="+mn-cs"/>
                      </a:endParaRPr>
                    </a:p>
                  </a:txBody>
                  <a:tcPr marL="68574" marR="68574" marT="0" marB="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l" defTabSz="914400" rtl="0" eaLnBrk="1" fontAlgn="auto" latinLnBrk="0" hangingPunct="1">
                        <a:lnSpc>
                          <a:spcPts val="1800"/>
                        </a:lnSpc>
                        <a:spcBef>
                          <a:spcPts val="0"/>
                        </a:spcBef>
                        <a:spcAft>
                          <a:spcPts val="0"/>
                        </a:spcAft>
                        <a:buClrTx/>
                        <a:buSzTx/>
                        <a:buFontTx/>
                        <a:buNone/>
                        <a:tabLst/>
                        <a:defRPr/>
                      </a:pPr>
                      <a:r>
                        <a:rPr lang="en-US" altLang="zh-TW" sz="1400" kern="100" dirty="0" smtClean="0">
                          <a:solidFill>
                            <a:schemeClr val="dk1"/>
                          </a:solidFill>
                          <a:effectLst/>
                          <a:latin typeface="Times New Roman"/>
                          <a:ea typeface="標楷體"/>
                          <a:cs typeface="+mn-cs"/>
                        </a:rPr>
                        <a:t>2017/11/10</a:t>
                      </a:r>
                      <a:r>
                        <a:rPr lang="zh-TW" altLang="en-US" sz="1400" kern="100" dirty="0" smtClean="0">
                          <a:solidFill>
                            <a:schemeClr val="dk1"/>
                          </a:solidFill>
                          <a:effectLst/>
                          <a:latin typeface="Times New Roman"/>
                          <a:ea typeface="標楷體"/>
                          <a:cs typeface="+mn-cs"/>
                        </a:rPr>
                        <a:t>、</a:t>
                      </a:r>
                      <a:r>
                        <a:rPr lang="en-US" altLang="zh-TW" sz="1400" kern="100" dirty="0" smtClean="0">
                          <a:solidFill>
                            <a:schemeClr val="dk1"/>
                          </a:solidFill>
                          <a:effectLst/>
                          <a:latin typeface="Times New Roman"/>
                          <a:ea typeface="標楷體"/>
                          <a:cs typeface="+mn-cs"/>
                        </a:rPr>
                        <a:t>2017/11/17</a:t>
                      </a:r>
                      <a:endParaRPr lang="zh-TW" altLang="zh-TW" sz="1400" kern="100" dirty="0" smtClean="0">
                        <a:solidFill>
                          <a:schemeClr val="dk1"/>
                        </a:solidFill>
                        <a:effectLst/>
                        <a:latin typeface="Times New Roman"/>
                        <a:ea typeface="標楷體"/>
                        <a:cs typeface="+mn-cs"/>
                      </a:endParaRPr>
                    </a:p>
                  </a:txBody>
                  <a:tcPr marL="68574" marR="68574" marT="0" marB="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97696126"/>
                  </a:ext>
                </a:extLst>
              </a:tr>
              <a:tr h="551394">
                <a:tc>
                  <a:txBody>
                    <a:bodyPr/>
                    <a:lstStyle/>
                    <a:p>
                      <a:pPr algn="l">
                        <a:lnSpc>
                          <a:spcPts val="1200"/>
                        </a:lnSpc>
                        <a:spcAft>
                          <a:spcPts val="0"/>
                        </a:spcAft>
                      </a:pPr>
                      <a:r>
                        <a:rPr lang="zh-TW" altLang="en-US" sz="1400" kern="100" dirty="0" smtClean="0">
                          <a:solidFill>
                            <a:schemeClr val="dk1"/>
                          </a:solidFill>
                          <a:effectLst/>
                          <a:latin typeface="Times New Roman"/>
                          <a:ea typeface="標楷體"/>
                          <a:cs typeface="+mn-cs"/>
                        </a:rPr>
                        <a:t>圖書資訊處</a:t>
                      </a:r>
                      <a:r>
                        <a:rPr lang="en-US" altLang="zh-TW" sz="1400" kern="100" dirty="0" smtClean="0">
                          <a:solidFill>
                            <a:schemeClr val="dk1"/>
                          </a:solidFill>
                          <a:effectLst/>
                          <a:latin typeface="Times New Roman"/>
                          <a:ea typeface="標楷體"/>
                          <a:cs typeface="+mn-cs"/>
                        </a:rPr>
                        <a:t>106</a:t>
                      </a:r>
                      <a:r>
                        <a:rPr lang="zh-TW" altLang="en-US" sz="1400" kern="100" dirty="0" smtClean="0">
                          <a:solidFill>
                            <a:schemeClr val="dk1"/>
                          </a:solidFill>
                          <a:effectLst/>
                          <a:latin typeface="Times New Roman"/>
                          <a:ea typeface="標楷體"/>
                          <a:cs typeface="+mn-cs"/>
                        </a:rPr>
                        <a:t>學年度資安教育訓練課程 </a:t>
                      </a:r>
                      <a:r>
                        <a:rPr lang="en-US" altLang="zh-TW" sz="1400" kern="100" dirty="0" smtClean="0">
                          <a:solidFill>
                            <a:schemeClr val="dk1"/>
                          </a:solidFill>
                          <a:effectLst/>
                          <a:latin typeface="Times New Roman"/>
                          <a:ea typeface="標楷體"/>
                          <a:cs typeface="+mn-cs"/>
                        </a:rPr>
                        <a:t>- 【</a:t>
                      </a:r>
                      <a:r>
                        <a:rPr lang="zh-TW" altLang="en-US" sz="1400" kern="100" dirty="0" smtClean="0">
                          <a:solidFill>
                            <a:schemeClr val="dk1"/>
                          </a:solidFill>
                          <a:effectLst/>
                          <a:latin typeface="Times New Roman"/>
                          <a:ea typeface="標楷體"/>
                          <a:cs typeface="+mn-cs"/>
                        </a:rPr>
                        <a:t>第一場</a:t>
                      </a:r>
                      <a:r>
                        <a:rPr lang="en-US" altLang="zh-TW" sz="1400" kern="100" dirty="0" smtClean="0">
                          <a:solidFill>
                            <a:schemeClr val="dk1"/>
                          </a:solidFill>
                          <a:effectLst/>
                          <a:latin typeface="Times New Roman"/>
                          <a:ea typeface="標楷體"/>
                          <a:cs typeface="+mn-cs"/>
                        </a:rPr>
                        <a:t>】</a:t>
                      </a:r>
                      <a:r>
                        <a:rPr lang="zh-TW" altLang="en-US" sz="1400" kern="100" dirty="0" smtClean="0">
                          <a:solidFill>
                            <a:schemeClr val="dk1"/>
                          </a:solidFill>
                          <a:effectLst/>
                          <a:latin typeface="Times New Roman"/>
                          <a:ea typeface="標楷體"/>
                          <a:cs typeface="+mn-cs"/>
                        </a:rPr>
                        <a:t>智慧時代新生活 </a:t>
                      </a:r>
                      <a:r>
                        <a:rPr lang="en-US" altLang="zh-TW" sz="1400" kern="100" dirty="0" smtClean="0">
                          <a:solidFill>
                            <a:schemeClr val="dk1"/>
                          </a:solidFill>
                          <a:effectLst/>
                          <a:latin typeface="Times New Roman"/>
                          <a:ea typeface="標楷體"/>
                          <a:cs typeface="+mn-cs"/>
                        </a:rPr>
                        <a:t>~ </a:t>
                      </a:r>
                      <a:r>
                        <a:rPr lang="zh-TW" altLang="en-US" sz="1400" kern="100" dirty="0" smtClean="0">
                          <a:solidFill>
                            <a:schemeClr val="dk1"/>
                          </a:solidFill>
                          <a:effectLst/>
                          <a:latin typeface="Times New Roman"/>
                          <a:ea typeface="標楷體"/>
                          <a:cs typeface="+mn-cs"/>
                        </a:rPr>
                        <a:t>網路上免錢的最貴</a:t>
                      </a:r>
                      <a:endParaRPr lang="zh-TW" sz="1400" kern="100" dirty="0">
                        <a:solidFill>
                          <a:schemeClr val="dk1"/>
                        </a:solidFill>
                        <a:effectLst/>
                        <a:latin typeface="Times New Roman"/>
                        <a:ea typeface="標楷體"/>
                        <a:cs typeface="+mn-cs"/>
                      </a:endParaRPr>
                    </a:p>
                  </a:txBody>
                  <a:tcPr marL="68574" marR="68574" marT="0" marB="0" anchor="ctr">
                    <a:lnT w="12700" cap="flat" cmpd="sng" algn="ctr">
                      <a:solidFill>
                        <a:schemeClr val="bg1"/>
                      </a:solidFill>
                      <a:prstDash val="solid"/>
                      <a:round/>
                      <a:headEnd type="none" w="med" len="med"/>
                      <a:tailEnd type="none" w="med" len="med"/>
                    </a:lnT>
                  </a:tcPr>
                </a:tc>
                <a:tc>
                  <a:txBody>
                    <a:bodyPr/>
                    <a:lstStyle/>
                    <a:p>
                      <a:pPr marL="0" marR="0" indent="0" algn="l" defTabSz="914400" rtl="0" eaLnBrk="1" fontAlgn="auto" latinLnBrk="0" hangingPunct="1">
                        <a:lnSpc>
                          <a:spcPts val="1800"/>
                        </a:lnSpc>
                        <a:spcBef>
                          <a:spcPts val="0"/>
                        </a:spcBef>
                        <a:spcAft>
                          <a:spcPts val="0"/>
                        </a:spcAft>
                        <a:buClrTx/>
                        <a:buSzTx/>
                        <a:buFontTx/>
                        <a:buNone/>
                        <a:tabLst/>
                        <a:defRPr/>
                      </a:pPr>
                      <a:r>
                        <a:rPr lang="en-US" altLang="zh-TW" sz="1400" kern="100" dirty="0" smtClean="0">
                          <a:solidFill>
                            <a:schemeClr val="dk1"/>
                          </a:solidFill>
                          <a:effectLst/>
                          <a:latin typeface="Times New Roman"/>
                          <a:ea typeface="標楷體"/>
                          <a:cs typeface="+mn-cs"/>
                        </a:rPr>
                        <a:t>2018/03/07</a:t>
                      </a:r>
                      <a:endParaRPr lang="zh-TW" altLang="zh-TW" sz="1400" kern="100" dirty="0" smtClean="0">
                        <a:solidFill>
                          <a:schemeClr val="dk1"/>
                        </a:solidFill>
                        <a:effectLst/>
                        <a:latin typeface="Times New Roman"/>
                        <a:ea typeface="標楷體"/>
                        <a:cs typeface="+mn-cs"/>
                      </a:endParaRPr>
                    </a:p>
                  </a:txBody>
                  <a:tcPr marL="68574" marR="68574" marT="0" marB="0" anchor="ct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2"/>
                  </a:ext>
                </a:extLst>
              </a:tr>
              <a:tr h="539484">
                <a:tc>
                  <a:txBody>
                    <a:bodyPr/>
                    <a:lstStyle/>
                    <a:p>
                      <a:pPr algn="l">
                        <a:lnSpc>
                          <a:spcPts val="1200"/>
                        </a:lnSpc>
                        <a:spcAft>
                          <a:spcPts val="0"/>
                        </a:spcAft>
                      </a:pPr>
                      <a:r>
                        <a:rPr lang="zh-TW" altLang="en-US" sz="1400" kern="100" dirty="0" smtClean="0">
                          <a:solidFill>
                            <a:schemeClr val="dk1"/>
                          </a:solidFill>
                          <a:effectLst/>
                          <a:latin typeface="Times New Roman"/>
                          <a:ea typeface="標楷體"/>
                          <a:cs typeface="+mn-cs"/>
                        </a:rPr>
                        <a:t>圖書資訊處</a:t>
                      </a:r>
                      <a:r>
                        <a:rPr lang="en-US" altLang="zh-TW" sz="1400" kern="100" dirty="0" smtClean="0">
                          <a:solidFill>
                            <a:schemeClr val="dk1"/>
                          </a:solidFill>
                          <a:effectLst/>
                          <a:latin typeface="Times New Roman"/>
                          <a:ea typeface="標楷體"/>
                          <a:cs typeface="+mn-cs"/>
                        </a:rPr>
                        <a:t>106</a:t>
                      </a:r>
                      <a:r>
                        <a:rPr lang="zh-TW" altLang="en-US" sz="1400" kern="100" dirty="0" smtClean="0">
                          <a:solidFill>
                            <a:schemeClr val="dk1"/>
                          </a:solidFill>
                          <a:effectLst/>
                          <a:latin typeface="Times New Roman"/>
                          <a:ea typeface="標楷體"/>
                          <a:cs typeface="+mn-cs"/>
                        </a:rPr>
                        <a:t>學年度資安教育訓練課程 </a:t>
                      </a:r>
                      <a:r>
                        <a:rPr lang="en-US" altLang="zh-TW" sz="1400" kern="100" dirty="0" smtClean="0">
                          <a:solidFill>
                            <a:schemeClr val="dk1"/>
                          </a:solidFill>
                          <a:effectLst/>
                          <a:latin typeface="Times New Roman"/>
                          <a:ea typeface="標楷體"/>
                          <a:cs typeface="+mn-cs"/>
                        </a:rPr>
                        <a:t>-【</a:t>
                      </a:r>
                      <a:r>
                        <a:rPr lang="zh-TW" altLang="en-US" sz="1400" kern="100" dirty="0" smtClean="0">
                          <a:solidFill>
                            <a:schemeClr val="dk1"/>
                          </a:solidFill>
                          <a:effectLst/>
                          <a:latin typeface="Times New Roman"/>
                          <a:ea typeface="標楷體"/>
                          <a:cs typeface="+mn-cs"/>
                        </a:rPr>
                        <a:t>第二場</a:t>
                      </a:r>
                      <a:r>
                        <a:rPr lang="en-US" altLang="zh-TW" sz="1400" kern="100" dirty="0" smtClean="0">
                          <a:solidFill>
                            <a:schemeClr val="dk1"/>
                          </a:solidFill>
                          <a:effectLst/>
                          <a:latin typeface="Times New Roman"/>
                          <a:ea typeface="標楷體"/>
                          <a:cs typeface="+mn-cs"/>
                        </a:rPr>
                        <a:t>】 </a:t>
                      </a:r>
                      <a:r>
                        <a:rPr lang="zh-TW" altLang="en-US" sz="1400" kern="100" dirty="0" smtClean="0">
                          <a:solidFill>
                            <a:schemeClr val="dk1"/>
                          </a:solidFill>
                          <a:effectLst/>
                          <a:latin typeface="Times New Roman"/>
                          <a:ea typeface="標楷體"/>
                          <a:cs typeface="+mn-cs"/>
                        </a:rPr>
                        <a:t>資訊安全認知與防範</a:t>
                      </a:r>
                      <a:endParaRPr lang="zh-TW" altLang="zh-TW" sz="1400" kern="100" dirty="0">
                        <a:solidFill>
                          <a:schemeClr val="dk1"/>
                        </a:solidFill>
                        <a:effectLst/>
                        <a:latin typeface="Times New Roman"/>
                        <a:ea typeface="標楷體"/>
                        <a:cs typeface="+mn-cs"/>
                      </a:endParaRPr>
                    </a:p>
                  </a:txBody>
                  <a:tcPr marL="68574" marR="68574" marT="0" marB="0" anchor="ctr">
                    <a:lnB w="12700" cap="flat" cmpd="sng" algn="ctr">
                      <a:solidFill>
                        <a:schemeClr val="bg1"/>
                      </a:solidFill>
                      <a:prstDash val="solid"/>
                      <a:round/>
                      <a:headEnd type="none" w="med" len="med"/>
                      <a:tailEnd type="none" w="med" len="med"/>
                    </a:lnB>
                  </a:tcPr>
                </a:tc>
                <a:tc>
                  <a:txBody>
                    <a:bodyPr/>
                    <a:lstStyle/>
                    <a:p>
                      <a:pPr marL="0" marR="0" indent="0" algn="l" defTabSz="914400" rtl="0" eaLnBrk="1" fontAlgn="auto" latinLnBrk="0" hangingPunct="1">
                        <a:lnSpc>
                          <a:spcPts val="1800"/>
                        </a:lnSpc>
                        <a:spcBef>
                          <a:spcPts val="0"/>
                        </a:spcBef>
                        <a:spcAft>
                          <a:spcPts val="0"/>
                        </a:spcAft>
                        <a:buClrTx/>
                        <a:buSzTx/>
                        <a:buFontTx/>
                        <a:buNone/>
                        <a:tabLst/>
                        <a:defRPr/>
                      </a:pPr>
                      <a:r>
                        <a:rPr lang="en-US" altLang="zh-TW" sz="1400" kern="100" dirty="0" smtClean="0">
                          <a:solidFill>
                            <a:schemeClr val="dk1"/>
                          </a:solidFill>
                          <a:effectLst/>
                          <a:latin typeface="Times New Roman"/>
                          <a:ea typeface="標楷體"/>
                          <a:cs typeface="+mn-cs"/>
                        </a:rPr>
                        <a:t>2018/03/13</a:t>
                      </a:r>
                      <a:endParaRPr lang="zh-TW" altLang="zh-TW" sz="1400" kern="100" dirty="0" smtClean="0">
                        <a:solidFill>
                          <a:schemeClr val="dk1"/>
                        </a:solidFill>
                        <a:effectLst/>
                        <a:latin typeface="Times New Roman"/>
                        <a:ea typeface="標楷體"/>
                        <a:cs typeface="+mn-cs"/>
                      </a:endParaRPr>
                    </a:p>
                  </a:txBody>
                  <a:tcPr marL="68574" marR="68574" marT="0" marB="0" anchor="ct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539484">
                <a:tc>
                  <a:txBody>
                    <a:bodyPr/>
                    <a:lstStyle/>
                    <a:p>
                      <a:pPr algn="l">
                        <a:lnSpc>
                          <a:spcPts val="1200"/>
                        </a:lnSpc>
                        <a:spcAft>
                          <a:spcPts val="0"/>
                        </a:spcAft>
                      </a:pPr>
                      <a:r>
                        <a:rPr lang="zh-TW" altLang="en-US" sz="1400" kern="100" dirty="0" smtClean="0">
                          <a:solidFill>
                            <a:schemeClr val="dk1"/>
                          </a:solidFill>
                          <a:effectLst/>
                          <a:latin typeface="Times New Roman"/>
                          <a:ea typeface="標楷體"/>
                          <a:cs typeface="+mn-cs"/>
                        </a:rPr>
                        <a:t>圖書資訊處</a:t>
                      </a:r>
                      <a:r>
                        <a:rPr lang="en-US" altLang="zh-TW" sz="1400" kern="100" dirty="0" smtClean="0">
                          <a:solidFill>
                            <a:schemeClr val="dk1"/>
                          </a:solidFill>
                          <a:effectLst/>
                          <a:latin typeface="Times New Roman"/>
                          <a:ea typeface="標楷體"/>
                          <a:cs typeface="+mn-cs"/>
                        </a:rPr>
                        <a:t>105</a:t>
                      </a:r>
                      <a:r>
                        <a:rPr lang="zh-TW" altLang="en-US" sz="1400" kern="100" dirty="0" smtClean="0">
                          <a:solidFill>
                            <a:schemeClr val="dk1"/>
                          </a:solidFill>
                          <a:effectLst/>
                          <a:latin typeface="Times New Roman"/>
                          <a:ea typeface="標楷體"/>
                          <a:cs typeface="+mn-cs"/>
                        </a:rPr>
                        <a:t>學年度資安教育訓練課程 </a:t>
                      </a:r>
                      <a:r>
                        <a:rPr lang="en-US" altLang="zh-TW" sz="1400" kern="100" dirty="0" smtClean="0">
                          <a:solidFill>
                            <a:schemeClr val="dk1"/>
                          </a:solidFill>
                          <a:effectLst/>
                          <a:latin typeface="Times New Roman"/>
                          <a:ea typeface="標楷體"/>
                          <a:cs typeface="+mn-cs"/>
                        </a:rPr>
                        <a:t>- 【</a:t>
                      </a:r>
                      <a:r>
                        <a:rPr lang="zh-TW" altLang="en-US" sz="1400" kern="100" dirty="0" smtClean="0">
                          <a:solidFill>
                            <a:schemeClr val="dk1"/>
                          </a:solidFill>
                          <a:effectLst/>
                          <a:latin typeface="Times New Roman"/>
                          <a:ea typeface="標楷體"/>
                          <a:cs typeface="+mn-cs"/>
                        </a:rPr>
                        <a:t>第三場</a:t>
                      </a:r>
                      <a:r>
                        <a:rPr lang="en-US" altLang="zh-TW" sz="1400" kern="100" dirty="0" smtClean="0">
                          <a:solidFill>
                            <a:schemeClr val="dk1"/>
                          </a:solidFill>
                          <a:effectLst/>
                          <a:latin typeface="Times New Roman"/>
                          <a:ea typeface="標楷體"/>
                          <a:cs typeface="+mn-cs"/>
                        </a:rPr>
                        <a:t>】</a:t>
                      </a:r>
                      <a:r>
                        <a:rPr lang="zh-TW" altLang="en-US" sz="1400" kern="100" dirty="0" smtClean="0">
                          <a:solidFill>
                            <a:schemeClr val="dk1"/>
                          </a:solidFill>
                          <a:effectLst/>
                          <a:latin typeface="Times New Roman"/>
                          <a:ea typeface="標楷體"/>
                          <a:cs typeface="+mn-cs"/>
                        </a:rPr>
                        <a:t>智慧時代新生活 </a:t>
                      </a:r>
                      <a:r>
                        <a:rPr lang="en-US" altLang="zh-TW" sz="1400" kern="100" dirty="0" smtClean="0">
                          <a:solidFill>
                            <a:schemeClr val="dk1"/>
                          </a:solidFill>
                          <a:effectLst/>
                          <a:latin typeface="Times New Roman"/>
                          <a:ea typeface="標楷體"/>
                          <a:cs typeface="+mn-cs"/>
                        </a:rPr>
                        <a:t>~ </a:t>
                      </a:r>
                      <a:r>
                        <a:rPr lang="zh-TW" altLang="en-US" sz="1400" kern="100" dirty="0" smtClean="0">
                          <a:solidFill>
                            <a:schemeClr val="dk1"/>
                          </a:solidFill>
                          <a:effectLst/>
                          <a:latin typeface="Times New Roman"/>
                          <a:ea typeface="標楷體"/>
                          <a:cs typeface="+mn-cs"/>
                        </a:rPr>
                        <a:t>騙術與隱私</a:t>
                      </a:r>
                      <a:endParaRPr lang="zh-TW" sz="1400" kern="100" dirty="0">
                        <a:solidFill>
                          <a:schemeClr val="dk1"/>
                        </a:solidFill>
                        <a:effectLst/>
                        <a:latin typeface="Times New Roman"/>
                        <a:ea typeface="標楷體"/>
                        <a:cs typeface="+mn-cs"/>
                      </a:endParaRPr>
                    </a:p>
                  </a:txBody>
                  <a:tcPr marL="68574" marR="68574" marT="0" marB="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ts val="1800"/>
                        </a:lnSpc>
                        <a:spcAft>
                          <a:spcPts val="0"/>
                        </a:spcAft>
                      </a:pPr>
                      <a:r>
                        <a:rPr lang="en-US" altLang="zh-TW" sz="1400" kern="100" dirty="0" smtClean="0">
                          <a:solidFill>
                            <a:schemeClr val="dk1"/>
                          </a:solidFill>
                          <a:effectLst/>
                          <a:latin typeface="Times New Roman"/>
                          <a:ea typeface="標楷體"/>
                          <a:cs typeface="+mn-cs"/>
                        </a:rPr>
                        <a:t>2018/03/26</a:t>
                      </a:r>
                      <a:endParaRPr lang="zh-TW" sz="1400" kern="100" dirty="0">
                        <a:solidFill>
                          <a:schemeClr val="dk1"/>
                        </a:solidFill>
                        <a:effectLst/>
                        <a:latin typeface="Times New Roman"/>
                        <a:ea typeface="標楷體"/>
                        <a:cs typeface="+mn-cs"/>
                      </a:endParaRPr>
                    </a:p>
                  </a:txBody>
                  <a:tcPr marL="68574" marR="68574" marT="0" marB="0"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spd="slow">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公正">
  <a:themeElements>
    <a:clrScheme name="旅程">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公正">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公正">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866</TotalTime>
  <Words>1575</Words>
  <Application>Microsoft Office PowerPoint</Application>
  <PresentationFormat>如螢幕大小 (4:3)</PresentationFormat>
  <Paragraphs>156</Paragraphs>
  <Slides>15</Slides>
  <Notes>1</Notes>
  <HiddenSlides>0</HiddenSlides>
  <MMClips>0</MMClips>
  <ScaleCrop>false</ScaleCrop>
  <HeadingPairs>
    <vt:vector size="6" baseType="variant">
      <vt:variant>
        <vt:lpstr>使用字型</vt:lpstr>
      </vt:variant>
      <vt:variant>
        <vt:i4>10</vt:i4>
      </vt:variant>
      <vt:variant>
        <vt:lpstr>佈景主題</vt:lpstr>
      </vt:variant>
      <vt:variant>
        <vt:i4>1</vt:i4>
      </vt:variant>
      <vt:variant>
        <vt:lpstr>投影片標題</vt:lpstr>
      </vt:variant>
      <vt:variant>
        <vt:i4>15</vt:i4>
      </vt:variant>
    </vt:vector>
  </HeadingPairs>
  <TitlesOfParts>
    <vt:vector size="26" baseType="lpstr">
      <vt:lpstr>微軟正黑體</vt:lpstr>
      <vt:lpstr>新細明體</vt:lpstr>
      <vt:lpstr>標楷體</vt:lpstr>
      <vt:lpstr>Arial</vt:lpstr>
      <vt:lpstr>Century Gothic</vt:lpstr>
      <vt:lpstr>Franklin Gothic Book</vt:lpstr>
      <vt:lpstr>Perpetua</vt:lpstr>
      <vt:lpstr>Times New Roman</vt:lpstr>
      <vt:lpstr>Wingdings</vt:lpstr>
      <vt:lpstr>Wingdings 2</vt:lpstr>
      <vt:lpstr>公正</vt:lpstr>
      <vt:lpstr>107學年度 圖書資訊發展諮議委員會</vt:lpstr>
      <vt:lpstr>重大業務執行概況-已完成</vt:lpstr>
      <vt:lpstr>重大業務執行概況-已完成</vt:lpstr>
      <vt:lpstr>PowerPoint 簡報</vt:lpstr>
      <vt:lpstr>PowerPoint 簡報</vt:lpstr>
      <vt:lpstr>重大業務執行概況-執行中</vt:lpstr>
      <vt:lpstr>重大業務執行概況-執行中</vt:lpstr>
      <vt:lpstr>資訊類固定資產管理暨維修等相關作業</vt:lpstr>
      <vt:lpstr>教育訓練</vt:lpstr>
      <vt:lpstr>預算經費</vt:lpstr>
      <vt:lpstr>預算經費</vt:lpstr>
      <vt:lpstr>近程目標</vt:lpstr>
      <vt:lpstr>近程目標</vt:lpstr>
      <vt:lpstr>近程目標</vt:lpstr>
      <vt:lpstr>宣導事項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100學年度第二學期 圖書資訊發展諮議委員會</dc:title>
  <dc:creator>whsu</dc:creator>
  <cp:lastModifiedBy>SARU</cp:lastModifiedBy>
  <cp:revision>80</cp:revision>
  <dcterms:created xsi:type="dcterms:W3CDTF">2012-05-14T01:06:27Z</dcterms:created>
  <dcterms:modified xsi:type="dcterms:W3CDTF">2018-10-17T08:24:45Z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CID">
    <vt:lpwstr>1028</vt:lpwstr>
  </property>
</Properties>
</file>