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7" r:id="rId2"/>
    <p:sldId id="258" r:id="rId3"/>
    <p:sldId id="267" r:id="rId4"/>
    <p:sldId id="274" r:id="rId5"/>
    <p:sldId id="272" r:id="rId6"/>
    <p:sldId id="276" r:id="rId7"/>
    <p:sldId id="277" r:id="rId8"/>
    <p:sldId id="278" r:id="rId9"/>
    <p:sldId id="279" r:id="rId10"/>
    <p:sldId id="282" r:id="rId11"/>
    <p:sldId id="281" r:id="rId12"/>
    <p:sldId id="280" r:id="rId13"/>
    <p:sldId id="261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2C58"/>
    <a:srgbClr val="E5863F"/>
    <a:srgbClr val="F0D790"/>
    <a:srgbClr val="E3B229"/>
    <a:srgbClr val="73CBCF"/>
    <a:srgbClr val="86CF3D"/>
    <a:srgbClr val="3B4A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09" autoAdjust="0"/>
    <p:restoredTop sz="94660" autoAdjust="0"/>
  </p:normalViewPr>
  <p:slideViewPr>
    <p:cSldViewPr>
      <p:cViewPr>
        <p:scale>
          <a:sx n="80" d="100"/>
          <a:sy n="80" d="100"/>
        </p:scale>
        <p:origin x="-912" y="-5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5" d="100"/>
          <a:sy n="65" d="100"/>
        </p:scale>
        <p:origin x="-2844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74B17C-A8D6-4EC1-9F74-DEF1B852E50E}" type="doc">
      <dgm:prSet loTypeId="urn:microsoft.com/office/officeart/2005/8/layout/list1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5D72DEBB-C4EE-4A4C-998A-DBACC02F0CFB}">
      <dgm:prSet phldrT="[文本]"/>
      <dgm:spPr/>
      <dgm:t>
        <a:bodyPr/>
        <a:lstStyle/>
        <a:p>
          <a:r>
            <a:rPr lang="en-US" altLang="zh-CN" dirty="0" smtClean="0"/>
            <a:t>106</a:t>
          </a:r>
          <a:r>
            <a:rPr lang="zh-TW" altLang="en-US" dirty="0" smtClean="0"/>
            <a:t>學年度近程目標執行情形</a:t>
          </a:r>
          <a:endParaRPr lang="zh-CN" altLang="en-US" dirty="0"/>
        </a:p>
      </dgm:t>
    </dgm:pt>
    <dgm:pt modelId="{17E68D72-00DC-4896-AF97-6202D147E269}" type="parTrans" cxnId="{1A220DA0-ED41-4929-AA2B-745CE0C8832B}">
      <dgm:prSet/>
      <dgm:spPr/>
      <dgm:t>
        <a:bodyPr/>
        <a:lstStyle/>
        <a:p>
          <a:endParaRPr lang="zh-CN" altLang="en-US"/>
        </a:p>
      </dgm:t>
    </dgm:pt>
    <dgm:pt modelId="{2E39222F-7B7B-4ED2-827E-1328DFCF5572}" type="sibTrans" cxnId="{1A220DA0-ED41-4929-AA2B-745CE0C8832B}">
      <dgm:prSet/>
      <dgm:spPr/>
      <dgm:t>
        <a:bodyPr/>
        <a:lstStyle/>
        <a:p>
          <a:endParaRPr lang="zh-CN" altLang="en-US"/>
        </a:p>
      </dgm:t>
    </dgm:pt>
    <dgm:pt modelId="{240C59D7-2CE4-462A-9515-C237DA44CA8D}">
      <dgm:prSet phldrT="[文本]"/>
      <dgm:spPr/>
      <dgm:t>
        <a:bodyPr/>
        <a:lstStyle/>
        <a:p>
          <a:r>
            <a:rPr lang="en-US" altLang="zh-TW" dirty="0" smtClean="0"/>
            <a:t>106</a:t>
          </a:r>
          <a:r>
            <a:rPr lang="zh-TW" altLang="en-US" dirty="0" smtClean="0"/>
            <a:t>學年推廣活動情形</a:t>
          </a:r>
          <a:endParaRPr lang="zh-CN" altLang="en-US" dirty="0"/>
        </a:p>
      </dgm:t>
    </dgm:pt>
    <dgm:pt modelId="{CD49C4B8-92C8-418B-931E-B71E1BE6881B}" type="parTrans" cxnId="{910A7DF5-E214-4793-B0E5-4BDA9128D21F}">
      <dgm:prSet/>
      <dgm:spPr/>
      <dgm:t>
        <a:bodyPr/>
        <a:lstStyle/>
        <a:p>
          <a:endParaRPr lang="zh-CN" altLang="en-US"/>
        </a:p>
      </dgm:t>
    </dgm:pt>
    <dgm:pt modelId="{947B3124-FA3E-44E6-A51D-10587B3FB02E}" type="sibTrans" cxnId="{910A7DF5-E214-4793-B0E5-4BDA9128D21F}">
      <dgm:prSet/>
      <dgm:spPr/>
      <dgm:t>
        <a:bodyPr/>
        <a:lstStyle/>
        <a:p>
          <a:endParaRPr lang="zh-CN" altLang="en-US"/>
        </a:p>
      </dgm:t>
    </dgm:pt>
    <dgm:pt modelId="{B05E394A-9B94-4D12-AA2A-4A782672DD2C}">
      <dgm:prSet phldrT="[文本]"/>
      <dgm:spPr/>
      <dgm:t>
        <a:bodyPr/>
        <a:lstStyle/>
        <a:p>
          <a:r>
            <a:rPr lang="zh-TW" altLang="en-US" dirty="0" smtClean="0"/>
            <a:t>近程目標</a:t>
          </a:r>
          <a:endParaRPr lang="zh-CN" altLang="en-US" dirty="0"/>
        </a:p>
      </dgm:t>
    </dgm:pt>
    <dgm:pt modelId="{A56B56F5-D1A3-4E94-9B1D-AFE1904D8299}" type="parTrans" cxnId="{DAD30B86-5D82-4561-9BF4-8FBCCDDA715C}">
      <dgm:prSet/>
      <dgm:spPr/>
      <dgm:t>
        <a:bodyPr/>
        <a:lstStyle/>
        <a:p>
          <a:endParaRPr lang="zh-CN" altLang="en-US"/>
        </a:p>
      </dgm:t>
    </dgm:pt>
    <dgm:pt modelId="{7A5B6132-DA9E-4D4C-92AC-FEA7555A6732}" type="sibTrans" cxnId="{DAD30B86-5D82-4561-9BF4-8FBCCDDA715C}">
      <dgm:prSet/>
      <dgm:spPr/>
      <dgm:t>
        <a:bodyPr/>
        <a:lstStyle/>
        <a:p>
          <a:endParaRPr lang="zh-CN" altLang="en-US"/>
        </a:p>
      </dgm:t>
    </dgm:pt>
    <dgm:pt modelId="{290ADAC8-17E0-4F11-BE79-899CD4DD5E12}" type="pres">
      <dgm:prSet presAssocID="{0274B17C-A8D6-4EC1-9F74-DEF1B852E50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5EF6FC4-75DC-49E3-BD05-7B7E6300CE25}" type="pres">
      <dgm:prSet presAssocID="{5D72DEBB-C4EE-4A4C-998A-DBACC02F0CFB}" presName="parentLin" presStyleCnt="0"/>
      <dgm:spPr/>
    </dgm:pt>
    <dgm:pt modelId="{20A6C866-FD85-4400-83D4-E3B919A34B51}" type="pres">
      <dgm:prSet presAssocID="{5D72DEBB-C4EE-4A4C-998A-DBACC02F0CFB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833C47F7-914D-4919-99FE-C55F44DD4350}" type="pres">
      <dgm:prSet presAssocID="{5D72DEBB-C4EE-4A4C-998A-DBACC02F0CF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A09CCC-EF99-4340-B4E1-5E5C5D8074D6}" type="pres">
      <dgm:prSet presAssocID="{5D72DEBB-C4EE-4A4C-998A-DBACC02F0CFB}" presName="negativeSpace" presStyleCnt="0"/>
      <dgm:spPr/>
    </dgm:pt>
    <dgm:pt modelId="{5EFADA3F-DBD8-47B3-87A4-F7C4DF43CC18}" type="pres">
      <dgm:prSet presAssocID="{5D72DEBB-C4EE-4A4C-998A-DBACC02F0CFB}" presName="childText" presStyleLbl="conFgAcc1" presStyleIdx="0" presStyleCnt="3">
        <dgm:presLayoutVars>
          <dgm:bulletEnabled val="1"/>
        </dgm:presLayoutVars>
      </dgm:prSet>
      <dgm:spPr/>
    </dgm:pt>
    <dgm:pt modelId="{D5BCB613-75FD-4DEE-8DA5-6CE19F632FB4}" type="pres">
      <dgm:prSet presAssocID="{2E39222F-7B7B-4ED2-827E-1328DFCF5572}" presName="spaceBetweenRectangles" presStyleCnt="0"/>
      <dgm:spPr/>
    </dgm:pt>
    <dgm:pt modelId="{AD00622C-704A-40DB-AA9A-CF6B66B9CB56}" type="pres">
      <dgm:prSet presAssocID="{240C59D7-2CE4-462A-9515-C237DA44CA8D}" presName="parentLin" presStyleCnt="0"/>
      <dgm:spPr/>
    </dgm:pt>
    <dgm:pt modelId="{1C3B8E56-CDD6-48F6-8138-C0343817464C}" type="pres">
      <dgm:prSet presAssocID="{240C59D7-2CE4-462A-9515-C237DA44CA8D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120FC45C-3BD5-48EA-A639-E7D5A20ED3FD}" type="pres">
      <dgm:prSet presAssocID="{240C59D7-2CE4-462A-9515-C237DA44CA8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7A93D8-BD3E-486E-ABDB-8DA346AD7C11}" type="pres">
      <dgm:prSet presAssocID="{240C59D7-2CE4-462A-9515-C237DA44CA8D}" presName="negativeSpace" presStyleCnt="0"/>
      <dgm:spPr/>
    </dgm:pt>
    <dgm:pt modelId="{58D67328-282B-4E2B-B4DB-8AD412BAFFBC}" type="pres">
      <dgm:prSet presAssocID="{240C59D7-2CE4-462A-9515-C237DA44CA8D}" presName="childText" presStyleLbl="conFgAcc1" presStyleIdx="1" presStyleCnt="3">
        <dgm:presLayoutVars>
          <dgm:bulletEnabled val="1"/>
        </dgm:presLayoutVars>
      </dgm:prSet>
      <dgm:spPr/>
    </dgm:pt>
    <dgm:pt modelId="{C761DE94-27E5-4F75-9E5A-A7E6DD8791DF}" type="pres">
      <dgm:prSet presAssocID="{947B3124-FA3E-44E6-A51D-10587B3FB02E}" presName="spaceBetweenRectangles" presStyleCnt="0"/>
      <dgm:spPr/>
    </dgm:pt>
    <dgm:pt modelId="{B38C66CE-824B-42F9-A9FE-390D8396D086}" type="pres">
      <dgm:prSet presAssocID="{B05E394A-9B94-4D12-AA2A-4A782672DD2C}" presName="parentLin" presStyleCnt="0"/>
      <dgm:spPr/>
    </dgm:pt>
    <dgm:pt modelId="{0846F4B8-B208-428D-B0F2-ECF3D2F850BA}" type="pres">
      <dgm:prSet presAssocID="{B05E394A-9B94-4D12-AA2A-4A782672DD2C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8D3EE3B5-4895-4D5C-BF7C-9C953348E53B}" type="pres">
      <dgm:prSet presAssocID="{B05E394A-9B94-4D12-AA2A-4A782672DD2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2F509-6396-4BFC-87D5-70BB0970B22E}" type="pres">
      <dgm:prSet presAssocID="{B05E394A-9B94-4D12-AA2A-4A782672DD2C}" presName="negativeSpace" presStyleCnt="0"/>
      <dgm:spPr/>
    </dgm:pt>
    <dgm:pt modelId="{F776FF77-BBFD-429A-B555-3A759A0377CC}" type="pres">
      <dgm:prSet presAssocID="{B05E394A-9B94-4D12-AA2A-4A782672DD2C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3E7D0D34-4610-4585-B844-A013D5FC950A}" type="presOf" srcId="{5D72DEBB-C4EE-4A4C-998A-DBACC02F0CFB}" destId="{833C47F7-914D-4919-99FE-C55F44DD4350}" srcOrd="1" destOrd="0" presId="urn:microsoft.com/office/officeart/2005/8/layout/list1"/>
    <dgm:cxn modelId="{1A220DA0-ED41-4929-AA2B-745CE0C8832B}" srcId="{0274B17C-A8D6-4EC1-9F74-DEF1B852E50E}" destId="{5D72DEBB-C4EE-4A4C-998A-DBACC02F0CFB}" srcOrd="0" destOrd="0" parTransId="{17E68D72-00DC-4896-AF97-6202D147E269}" sibTransId="{2E39222F-7B7B-4ED2-827E-1328DFCF5572}"/>
    <dgm:cxn modelId="{3DE8D740-1705-4D24-8F67-E3237A4EED66}" type="presOf" srcId="{5D72DEBB-C4EE-4A4C-998A-DBACC02F0CFB}" destId="{20A6C866-FD85-4400-83D4-E3B919A34B51}" srcOrd="0" destOrd="0" presId="urn:microsoft.com/office/officeart/2005/8/layout/list1"/>
    <dgm:cxn modelId="{910A7DF5-E214-4793-B0E5-4BDA9128D21F}" srcId="{0274B17C-A8D6-4EC1-9F74-DEF1B852E50E}" destId="{240C59D7-2CE4-462A-9515-C237DA44CA8D}" srcOrd="1" destOrd="0" parTransId="{CD49C4B8-92C8-418B-931E-B71E1BE6881B}" sibTransId="{947B3124-FA3E-44E6-A51D-10587B3FB02E}"/>
    <dgm:cxn modelId="{78566558-35BD-41E5-A461-02187BF42D5A}" type="presOf" srcId="{240C59D7-2CE4-462A-9515-C237DA44CA8D}" destId="{1C3B8E56-CDD6-48F6-8138-C0343817464C}" srcOrd="0" destOrd="0" presId="urn:microsoft.com/office/officeart/2005/8/layout/list1"/>
    <dgm:cxn modelId="{DAD30B86-5D82-4561-9BF4-8FBCCDDA715C}" srcId="{0274B17C-A8D6-4EC1-9F74-DEF1B852E50E}" destId="{B05E394A-9B94-4D12-AA2A-4A782672DD2C}" srcOrd="2" destOrd="0" parTransId="{A56B56F5-D1A3-4E94-9B1D-AFE1904D8299}" sibTransId="{7A5B6132-DA9E-4D4C-92AC-FEA7555A6732}"/>
    <dgm:cxn modelId="{CBC3D887-12E0-46DE-BB31-80AB395576F3}" type="presOf" srcId="{B05E394A-9B94-4D12-AA2A-4A782672DD2C}" destId="{0846F4B8-B208-428D-B0F2-ECF3D2F850BA}" srcOrd="0" destOrd="0" presId="urn:microsoft.com/office/officeart/2005/8/layout/list1"/>
    <dgm:cxn modelId="{AAD1E023-ECA5-422F-A44B-97050F18754C}" type="presOf" srcId="{0274B17C-A8D6-4EC1-9F74-DEF1B852E50E}" destId="{290ADAC8-17E0-4F11-BE79-899CD4DD5E12}" srcOrd="0" destOrd="0" presId="urn:microsoft.com/office/officeart/2005/8/layout/list1"/>
    <dgm:cxn modelId="{EBA1EDB1-0B4C-48D8-9066-177588A313F4}" type="presOf" srcId="{B05E394A-9B94-4D12-AA2A-4A782672DD2C}" destId="{8D3EE3B5-4895-4D5C-BF7C-9C953348E53B}" srcOrd="1" destOrd="0" presId="urn:microsoft.com/office/officeart/2005/8/layout/list1"/>
    <dgm:cxn modelId="{B1E1B1C7-C7B2-4D15-BBC6-5D1D953D995A}" type="presOf" srcId="{240C59D7-2CE4-462A-9515-C237DA44CA8D}" destId="{120FC45C-3BD5-48EA-A639-E7D5A20ED3FD}" srcOrd="1" destOrd="0" presId="urn:microsoft.com/office/officeart/2005/8/layout/list1"/>
    <dgm:cxn modelId="{398CDED5-7E38-4009-9788-D5666743321A}" type="presParOf" srcId="{290ADAC8-17E0-4F11-BE79-899CD4DD5E12}" destId="{45EF6FC4-75DC-49E3-BD05-7B7E6300CE25}" srcOrd="0" destOrd="0" presId="urn:microsoft.com/office/officeart/2005/8/layout/list1"/>
    <dgm:cxn modelId="{CE54B323-4C56-4C0B-A003-09D4C3667041}" type="presParOf" srcId="{45EF6FC4-75DC-49E3-BD05-7B7E6300CE25}" destId="{20A6C866-FD85-4400-83D4-E3B919A34B51}" srcOrd="0" destOrd="0" presId="urn:microsoft.com/office/officeart/2005/8/layout/list1"/>
    <dgm:cxn modelId="{E5D036DA-F32D-4694-B74A-8693C04EF609}" type="presParOf" srcId="{45EF6FC4-75DC-49E3-BD05-7B7E6300CE25}" destId="{833C47F7-914D-4919-99FE-C55F44DD4350}" srcOrd="1" destOrd="0" presId="urn:microsoft.com/office/officeart/2005/8/layout/list1"/>
    <dgm:cxn modelId="{50D23799-A342-4D76-85DC-54BC68E40C76}" type="presParOf" srcId="{290ADAC8-17E0-4F11-BE79-899CD4DD5E12}" destId="{1CA09CCC-EF99-4340-B4E1-5E5C5D8074D6}" srcOrd="1" destOrd="0" presId="urn:microsoft.com/office/officeart/2005/8/layout/list1"/>
    <dgm:cxn modelId="{32F2F8B0-2208-4565-9815-381630D413D9}" type="presParOf" srcId="{290ADAC8-17E0-4F11-BE79-899CD4DD5E12}" destId="{5EFADA3F-DBD8-47B3-87A4-F7C4DF43CC18}" srcOrd="2" destOrd="0" presId="urn:microsoft.com/office/officeart/2005/8/layout/list1"/>
    <dgm:cxn modelId="{E0CFEB06-FEC2-4D78-A501-C3A2EBD2BA55}" type="presParOf" srcId="{290ADAC8-17E0-4F11-BE79-899CD4DD5E12}" destId="{D5BCB613-75FD-4DEE-8DA5-6CE19F632FB4}" srcOrd="3" destOrd="0" presId="urn:microsoft.com/office/officeart/2005/8/layout/list1"/>
    <dgm:cxn modelId="{8328F6F1-3C95-415A-B7E8-D847C8E4E809}" type="presParOf" srcId="{290ADAC8-17E0-4F11-BE79-899CD4DD5E12}" destId="{AD00622C-704A-40DB-AA9A-CF6B66B9CB56}" srcOrd="4" destOrd="0" presId="urn:microsoft.com/office/officeart/2005/8/layout/list1"/>
    <dgm:cxn modelId="{C5B9DB24-28D4-4A8F-A8E3-3253BB4DEB8A}" type="presParOf" srcId="{AD00622C-704A-40DB-AA9A-CF6B66B9CB56}" destId="{1C3B8E56-CDD6-48F6-8138-C0343817464C}" srcOrd="0" destOrd="0" presId="urn:microsoft.com/office/officeart/2005/8/layout/list1"/>
    <dgm:cxn modelId="{14C48C9E-B298-4FB9-BB17-48526FFDB224}" type="presParOf" srcId="{AD00622C-704A-40DB-AA9A-CF6B66B9CB56}" destId="{120FC45C-3BD5-48EA-A639-E7D5A20ED3FD}" srcOrd="1" destOrd="0" presId="urn:microsoft.com/office/officeart/2005/8/layout/list1"/>
    <dgm:cxn modelId="{8C053D7B-52FB-4FEA-BBE8-2C559787904C}" type="presParOf" srcId="{290ADAC8-17E0-4F11-BE79-899CD4DD5E12}" destId="{197A93D8-BD3E-486E-ABDB-8DA346AD7C11}" srcOrd="5" destOrd="0" presId="urn:microsoft.com/office/officeart/2005/8/layout/list1"/>
    <dgm:cxn modelId="{B065C419-E2B7-4FF5-86E3-97714962EEA6}" type="presParOf" srcId="{290ADAC8-17E0-4F11-BE79-899CD4DD5E12}" destId="{58D67328-282B-4E2B-B4DB-8AD412BAFFBC}" srcOrd="6" destOrd="0" presId="urn:microsoft.com/office/officeart/2005/8/layout/list1"/>
    <dgm:cxn modelId="{3F65B6CF-7D1D-4500-BCD7-3B12DF0DA4F7}" type="presParOf" srcId="{290ADAC8-17E0-4F11-BE79-899CD4DD5E12}" destId="{C761DE94-27E5-4F75-9E5A-A7E6DD8791DF}" srcOrd="7" destOrd="0" presId="urn:microsoft.com/office/officeart/2005/8/layout/list1"/>
    <dgm:cxn modelId="{9C9B19AD-8D43-4759-8741-12CA0EF43066}" type="presParOf" srcId="{290ADAC8-17E0-4F11-BE79-899CD4DD5E12}" destId="{B38C66CE-824B-42F9-A9FE-390D8396D086}" srcOrd="8" destOrd="0" presId="urn:microsoft.com/office/officeart/2005/8/layout/list1"/>
    <dgm:cxn modelId="{95C14885-A618-46DA-ABBD-E05F9561AB7B}" type="presParOf" srcId="{B38C66CE-824B-42F9-A9FE-390D8396D086}" destId="{0846F4B8-B208-428D-B0F2-ECF3D2F850BA}" srcOrd="0" destOrd="0" presId="urn:microsoft.com/office/officeart/2005/8/layout/list1"/>
    <dgm:cxn modelId="{83B200F3-D6CD-4420-97AD-2C39708FF0C4}" type="presParOf" srcId="{B38C66CE-824B-42F9-A9FE-390D8396D086}" destId="{8D3EE3B5-4895-4D5C-BF7C-9C953348E53B}" srcOrd="1" destOrd="0" presId="urn:microsoft.com/office/officeart/2005/8/layout/list1"/>
    <dgm:cxn modelId="{1C3421B7-8D63-47BC-920C-BE8D37C53957}" type="presParOf" srcId="{290ADAC8-17E0-4F11-BE79-899CD4DD5E12}" destId="{F262F509-6396-4BFC-87D5-70BB0970B22E}" srcOrd="9" destOrd="0" presId="urn:microsoft.com/office/officeart/2005/8/layout/list1"/>
    <dgm:cxn modelId="{B24CA0D8-DA35-4A57-A55C-03F45925C642}" type="presParOf" srcId="{290ADAC8-17E0-4F11-BE79-899CD4DD5E12}" destId="{F776FF77-BBFD-429A-B555-3A759A0377C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ADA3F-DBD8-47B3-87A4-F7C4DF43CC18}">
      <dsp:nvSpPr>
        <dsp:cNvPr id="0" name=""/>
        <dsp:cNvSpPr/>
      </dsp:nvSpPr>
      <dsp:spPr>
        <a:xfrm>
          <a:off x="0" y="479733"/>
          <a:ext cx="5929354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3C47F7-914D-4919-99FE-C55F44DD4350}">
      <dsp:nvSpPr>
        <dsp:cNvPr id="0" name=""/>
        <dsp:cNvSpPr/>
      </dsp:nvSpPr>
      <dsp:spPr>
        <a:xfrm>
          <a:off x="296467" y="140253"/>
          <a:ext cx="4150547" cy="67896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881" tIns="0" rIns="156881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300" kern="1200" dirty="0" smtClean="0"/>
            <a:t>106</a:t>
          </a:r>
          <a:r>
            <a:rPr lang="zh-TW" altLang="en-US" sz="2300" kern="1200" dirty="0" smtClean="0"/>
            <a:t>學年度近程目標執行情形</a:t>
          </a:r>
          <a:endParaRPr lang="zh-CN" altLang="en-US" sz="2300" kern="1200" dirty="0"/>
        </a:p>
      </dsp:txBody>
      <dsp:txXfrm>
        <a:off x="329611" y="173397"/>
        <a:ext cx="4084259" cy="612672"/>
      </dsp:txXfrm>
    </dsp:sp>
    <dsp:sp modelId="{58D67328-282B-4E2B-B4DB-8AD412BAFFBC}">
      <dsp:nvSpPr>
        <dsp:cNvPr id="0" name=""/>
        <dsp:cNvSpPr/>
      </dsp:nvSpPr>
      <dsp:spPr>
        <a:xfrm>
          <a:off x="0" y="1523014"/>
          <a:ext cx="5929354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0FC45C-3BD5-48EA-A639-E7D5A20ED3FD}">
      <dsp:nvSpPr>
        <dsp:cNvPr id="0" name=""/>
        <dsp:cNvSpPr/>
      </dsp:nvSpPr>
      <dsp:spPr>
        <a:xfrm>
          <a:off x="296467" y="1183533"/>
          <a:ext cx="4150547" cy="678960"/>
        </a:xfrm>
        <a:prstGeom prst="roundRect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881" tIns="0" rIns="156881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300" kern="1200" dirty="0" smtClean="0"/>
            <a:t>106</a:t>
          </a:r>
          <a:r>
            <a:rPr lang="zh-TW" altLang="en-US" sz="2300" kern="1200" dirty="0" smtClean="0"/>
            <a:t>學年推廣活動情形</a:t>
          </a:r>
          <a:endParaRPr lang="zh-CN" altLang="en-US" sz="2300" kern="1200" dirty="0"/>
        </a:p>
      </dsp:txBody>
      <dsp:txXfrm>
        <a:off x="329611" y="1216677"/>
        <a:ext cx="4084259" cy="612672"/>
      </dsp:txXfrm>
    </dsp:sp>
    <dsp:sp modelId="{F776FF77-BBFD-429A-B555-3A759A0377CC}">
      <dsp:nvSpPr>
        <dsp:cNvPr id="0" name=""/>
        <dsp:cNvSpPr/>
      </dsp:nvSpPr>
      <dsp:spPr>
        <a:xfrm>
          <a:off x="0" y="2566293"/>
          <a:ext cx="5929354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3EE3B5-4895-4D5C-BF7C-9C953348E53B}">
      <dsp:nvSpPr>
        <dsp:cNvPr id="0" name=""/>
        <dsp:cNvSpPr/>
      </dsp:nvSpPr>
      <dsp:spPr>
        <a:xfrm>
          <a:off x="296467" y="2226814"/>
          <a:ext cx="4150547" cy="678960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881" tIns="0" rIns="156881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300" kern="1200" dirty="0" smtClean="0"/>
            <a:t>近程目標</a:t>
          </a:r>
          <a:endParaRPr lang="zh-CN" altLang="en-US" sz="2300" kern="1200" dirty="0"/>
        </a:p>
      </dsp:txBody>
      <dsp:txXfrm>
        <a:off x="329611" y="2259958"/>
        <a:ext cx="4084259" cy="6126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98880E-830A-497E-8DA6-EE44A134BFAE}" type="datetimeFigureOut">
              <a:rPr lang="zh-CN" altLang="en-US" smtClean="0"/>
              <a:pPr/>
              <a:t>2018/10/22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731BA7-81E8-4309-AEFE-FA49154C85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3907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2ABA81-6C6D-42A9-BEEC-AC6F89BF1596}" type="datetimeFigureOut">
              <a:rPr lang="zh-CN" altLang="en-US" smtClean="0"/>
              <a:pPr/>
              <a:t>2018/10/22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190726-1D7A-48F6-9E34-D0B7E20AAA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134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90726-1D7A-48F6-9E34-D0B7E20AAAE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90726-1D7A-48F6-9E34-D0B7E20AAAE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mtClean="0"/>
              <a:t>Back</a:t>
            </a:r>
            <a:r>
              <a:rPr lang="en-US" altLang="zh-CN" baseline="0" smtClean="0"/>
              <a:t> to school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90726-1D7A-48F6-9E34-D0B7E20AAAE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90726-1D7A-48F6-9E34-D0B7E20AAAE9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返校1-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62679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C866-91A5-4FE8-852F-4E4EA3F8DEE3}" type="datetimeFigureOut">
              <a:rPr lang="zh-CN" altLang="en-US" smtClean="0"/>
              <a:pPr/>
              <a:t>2018/10/22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FAF5-218D-4493-AA17-9A1040C9746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785813" y="357188"/>
            <a:ext cx="7429500" cy="135731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C866-91A5-4FE8-852F-4E4EA3F8DEE3}" type="datetimeFigureOut">
              <a:rPr lang="zh-CN" altLang="en-US" smtClean="0"/>
              <a:pPr/>
              <a:t>2018/10/22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FAF5-218D-4493-AA17-9A1040C974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C866-91A5-4FE8-852F-4E4EA3F8DEE3}" type="datetimeFigureOut">
              <a:rPr lang="zh-CN" altLang="en-US" smtClean="0"/>
              <a:pPr/>
              <a:t>2018/10/22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FAF5-218D-4493-AA17-9A1040C974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C866-91A5-4FE8-852F-4E4EA3F8DEE3}" type="datetimeFigureOut">
              <a:rPr lang="zh-CN" altLang="en-US" smtClean="0"/>
              <a:pPr/>
              <a:t>2018/10/22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FAF5-218D-4493-AA17-9A1040C974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C866-91A5-4FE8-852F-4E4EA3F8DEE3}" type="datetimeFigureOut">
              <a:rPr lang="zh-CN" altLang="en-US" smtClean="0"/>
              <a:pPr/>
              <a:t>2018/10/22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FAF5-218D-4493-AA17-9A1040C9746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 descr="广告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C866-91A5-4FE8-852F-4E4EA3F8DEE3}" type="datetimeFigureOut">
              <a:rPr lang="zh-CN" altLang="en-US" smtClean="0"/>
              <a:pPr/>
              <a:t>2018/10/22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FAF5-218D-4493-AA17-9A1040C974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C866-91A5-4FE8-852F-4E4EA3F8DEE3}" type="datetimeFigureOut">
              <a:rPr lang="zh-CN" altLang="en-US" smtClean="0"/>
              <a:pPr/>
              <a:t>2018/10/22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FAF5-218D-4493-AA17-9A1040C974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C866-91A5-4FE8-852F-4E4EA3F8DEE3}" type="datetimeFigureOut">
              <a:rPr lang="zh-CN" altLang="en-US" smtClean="0"/>
              <a:pPr/>
              <a:t>2018/10/22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FAF5-218D-4493-AA17-9A1040C974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C866-91A5-4FE8-852F-4E4EA3F8DEE3}" type="datetimeFigureOut">
              <a:rPr lang="zh-CN" altLang="en-US" smtClean="0"/>
              <a:pPr/>
              <a:t>2018/10/22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FAF5-218D-4493-AA17-9A1040C974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rgbClr val="73CB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5929330"/>
            <a:ext cx="9144000" cy="928670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s_05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79697" y="1928802"/>
            <a:ext cx="3164335" cy="4735629"/>
          </a:xfrm>
          <a:prstGeom prst="rect">
            <a:avLst/>
          </a:prstGeom>
        </p:spPr>
      </p:pic>
      <p:pic>
        <p:nvPicPr>
          <p:cNvPr id="13" name="图片 12" descr="sb_06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57818" y="5143512"/>
            <a:ext cx="1013080" cy="1329992"/>
          </a:xfrm>
          <a:prstGeom prst="rect">
            <a:avLst/>
          </a:prstGeom>
        </p:spPr>
      </p:pic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538" y="428604"/>
            <a:ext cx="4643437" cy="1785937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bg>
      <p:bgPr>
        <a:solidFill>
          <a:srgbClr val="73CB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5929330"/>
            <a:ext cx="9144000" cy="928670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538" y="428604"/>
            <a:ext cx="4643437" cy="1785937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>
            <a:off x="6429388" y="357166"/>
            <a:ext cx="2286016" cy="1643074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4113 w 43733"/>
              <a:gd name="connsiteY0" fmla="*/ 14830 h 44465"/>
              <a:gd name="connsiteX1" fmla="*/ 5836 w 43733"/>
              <a:gd name="connsiteY1" fmla="*/ 7367 h 44465"/>
              <a:gd name="connsiteX2" fmla="*/ 14218 w 43733"/>
              <a:gd name="connsiteY2" fmla="*/ 5662 h 44465"/>
              <a:gd name="connsiteX3" fmla="*/ 22669 w 43733"/>
              <a:gd name="connsiteY3" fmla="*/ 3892 h 44465"/>
              <a:gd name="connsiteX4" fmla="*/ 25962 w 43733"/>
              <a:gd name="connsiteY4" fmla="*/ 660 h 44465"/>
              <a:gd name="connsiteX5" fmla="*/ 30046 w 43733"/>
              <a:gd name="connsiteY5" fmla="*/ 2941 h 44465"/>
              <a:gd name="connsiteX6" fmla="*/ 35676 w 43733"/>
              <a:gd name="connsiteY6" fmla="*/ 1150 h 44465"/>
              <a:gd name="connsiteX7" fmla="*/ 38531 w 43733"/>
              <a:gd name="connsiteY7" fmla="*/ 6036 h 44465"/>
              <a:gd name="connsiteX8" fmla="*/ 42195 w 43733"/>
              <a:gd name="connsiteY8" fmla="*/ 10778 h 44465"/>
              <a:gd name="connsiteX9" fmla="*/ 42031 w 43733"/>
              <a:gd name="connsiteY9" fmla="*/ 15920 h 44465"/>
              <a:gd name="connsiteX10" fmla="*/ 43229 w 43733"/>
              <a:gd name="connsiteY10" fmla="*/ 23782 h 44465"/>
              <a:gd name="connsiteX11" fmla="*/ 37617 w 43733"/>
              <a:gd name="connsiteY11" fmla="*/ 30664 h 44465"/>
              <a:gd name="connsiteX12" fmla="*/ 35608 w 43733"/>
              <a:gd name="connsiteY12" fmla="*/ 36561 h 44465"/>
              <a:gd name="connsiteX13" fmla="*/ 28768 w 43733"/>
              <a:gd name="connsiteY13" fmla="*/ 37275 h 44465"/>
              <a:gd name="connsiteX14" fmla="*/ 23880 w 43733"/>
              <a:gd name="connsiteY14" fmla="*/ 43566 h 44465"/>
              <a:gd name="connsiteX15" fmla="*/ 16693 w 43733"/>
              <a:gd name="connsiteY15" fmla="*/ 39726 h 44465"/>
              <a:gd name="connsiteX16" fmla="*/ 6017 w 43733"/>
              <a:gd name="connsiteY16" fmla="*/ 35932 h 44465"/>
              <a:gd name="connsiteX17" fmla="*/ 1323 w 43733"/>
              <a:gd name="connsiteY17" fmla="*/ 31710 h 44465"/>
              <a:gd name="connsiteX18" fmla="*/ 2326 w 43733"/>
              <a:gd name="connsiteY18" fmla="*/ 26011 h 44465"/>
              <a:gd name="connsiteX19" fmla="*/ 208 w 43733"/>
              <a:gd name="connsiteY19" fmla="*/ 20164 h 44465"/>
              <a:gd name="connsiteX20" fmla="*/ 4076 w 43733"/>
              <a:gd name="connsiteY20" fmla="*/ 14967 h 44465"/>
              <a:gd name="connsiteX21" fmla="*/ 4113 w 43733"/>
              <a:gd name="connsiteY21" fmla="*/ 14830 h 44465"/>
              <a:gd name="connsiteX0" fmla="*/ 4906 w 43733"/>
              <a:gd name="connsiteY0" fmla="*/ 26637 h 44465"/>
              <a:gd name="connsiteX1" fmla="*/ 2373 w 43733"/>
              <a:gd name="connsiteY1" fmla="*/ 25840 h 44465"/>
              <a:gd name="connsiteX2" fmla="*/ 7141 w 43733"/>
              <a:gd name="connsiteY2" fmla="*/ 35359 h 44465"/>
              <a:gd name="connsiteX3" fmla="*/ 6033 w 43733"/>
              <a:gd name="connsiteY3" fmla="*/ 35740 h 44465"/>
              <a:gd name="connsiteX4" fmla="*/ 16691 w 43733"/>
              <a:gd name="connsiteY4" fmla="*/ 39550 h 44465"/>
              <a:gd name="connsiteX5" fmla="*/ 16023 w 43733"/>
              <a:gd name="connsiteY5" fmla="*/ 37810 h 44465"/>
              <a:gd name="connsiteX6" fmla="*/ 29040 w 43733"/>
              <a:gd name="connsiteY6" fmla="*/ 35211 h 44465"/>
              <a:gd name="connsiteX7" fmla="*/ 28773 w 43733"/>
              <a:gd name="connsiteY7" fmla="*/ 37120 h 44465"/>
              <a:gd name="connsiteX8" fmla="*/ 34342 w 43733"/>
              <a:gd name="connsiteY8" fmla="*/ 23414 h 44465"/>
              <a:gd name="connsiteX9" fmla="*/ 37593 w 43733"/>
              <a:gd name="connsiteY9" fmla="*/ 30550 h 44465"/>
              <a:gd name="connsiteX10" fmla="*/ 42011 w 43733"/>
              <a:gd name="connsiteY10" fmla="*/ 15814 h 44465"/>
              <a:gd name="connsiteX11" fmla="*/ 40563 w 43733"/>
              <a:gd name="connsiteY11" fmla="*/ 18490 h 44465"/>
              <a:gd name="connsiteX12" fmla="*/ 38537 w 43733"/>
              <a:gd name="connsiteY12" fmla="*/ 5886 h 44465"/>
              <a:gd name="connsiteX13" fmla="*/ 38613 w 43733"/>
              <a:gd name="connsiteY13" fmla="*/ 7150 h 44465"/>
              <a:gd name="connsiteX14" fmla="*/ 29291 w 43733"/>
              <a:gd name="connsiteY14" fmla="*/ 4412 h 44465"/>
              <a:gd name="connsiteX15" fmla="*/ 30033 w 43733"/>
              <a:gd name="connsiteY15" fmla="*/ 2800 h 44465"/>
              <a:gd name="connsiteX16" fmla="*/ 22354 w 43733"/>
              <a:gd name="connsiteY16" fmla="*/ 5180 h 44465"/>
              <a:gd name="connsiteX17" fmla="*/ 22713 w 43733"/>
              <a:gd name="connsiteY17" fmla="*/ 3790 h 44465"/>
              <a:gd name="connsiteX18" fmla="*/ 14213 w 43733"/>
              <a:gd name="connsiteY18" fmla="*/ 5652 h 44465"/>
              <a:gd name="connsiteX19" fmla="*/ 15513 w 43733"/>
              <a:gd name="connsiteY19" fmla="*/ 7000 h 44465"/>
              <a:gd name="connsiteX20" fmla="*/ 4340 w 43733"/>
              <a:gd name="connsiteY20" fmla="*/ 16249 h 44465"/>
              <a:gd name="connsiteX21" fmla="*/ 4113 w 43733"/>
              <a:gd name="connsiteY21" fmla="*/ 14830 h 4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733" h="44465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w="43733" h="44465" fill="none" extrusionOk="0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4572000" y="3500438"/>
            <a:ext cx="1678514" cy="1279246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4113 w 43733"/>
              <a:gd name="connsiteY0" fmla="*/ 14830 h 44465"/>
              <a:gd name="connsiteX1" fmla="*/ 5836 w 43733"/>
              <a:gd name="connsiteY1" fmla="*/ 7367 h 44465"/>
              <a:gd name="connsiteX2" fmla="*/ 14218 w 43733"/>
              <a:gd name="connsiteY2" fmla="*/ 5662 h 44465"/>
              <a:gd name="connsiteX3" fmla="*/ 22669 w 43733"/>
              <a:gd name="connsiteY3" fmla="*/ 3892 h 44465"/>
              <a:gd name="connsiteX4" fmla="*/ 25962 w 43733"/>
              <a:gd name="connsiteY4" fmla="*/ 660 h 44465"/>
              <a:gd name="connsiteX5" fmla="*/ 30046 w 43733"/>
              <a:gd name="connsiteY5" fmla="*/ 2941 h 44465"/>
              <a:gd name="connsiteX6" fmla="*/ 35676 w 43733"/>
              <a:gd name="connsiteY6" fmla="*/ 1150 h 44465"/>
              <a:gd name="connsiteX7" fmla="*/ 38531 w 43733"/>
              <a:gd name="connsiteY7" fmla="*/ 6036 h 44465"/>
              <a:gd name="connsiteX8" fmla="*/ 42195 w 43733"/>
              <a:gd name="connsiteY8" fmla="*/ 10778 h 44465"/>
              <a:gd name="connsiteX9" fmla="*/ 42031 w 43733"/>
              <a:gd name="connsiteY9" fmla="*/ 15920 h 44465"/>
              <a:gd name="connsiteX10" fmla="*/ 43229 w 43733"/>
              <a:gd name="connsiteY10" fmla="*/ 23782 h 44465"/>
              <a:gd name="connsiteX11" fmla="*/ 37617 w 43733"/>
              <a:gd name="connsiteY11" fmla="*/ 30664 h 44465"/>
              <a:gd name="connsiteX12" fmla="*/ 35608 w 43733"/>
              <a:gd name="connsiteY12" fmla="*/ 36561 h 44465"/>
              <a:gd name="connsiteX13" fmla="*/ 28768 w 43733"/>
              <a:gd name="connsiteY13" fmla="*/ 37275 h 44465"/>
              <a:gd name="connsiteX14" fmla="*/ 23880 w 43733"/>
              <a:gd name="connsiteY14" fmla="*/ 43566 h 44465"/>
              <a:gd name="connsiteX15" fmla="*/ 16693 w 43733"/>
              <a:gd name="connsiteY15" fmla="*/ 39726 h 44465"/>
              <a:gd name="connsiteX16" fmla="*/ 6017 w 43733"/>
              <a:gd name="connsiteY16" fmla="*/ 35932 h 44465"/>
              <a:gd name="connsiteX17" fmla="*/ 1323 w 43733"/>
              <a:gd name="connsiteY17" fmla="*/ 31710 h 44465"/>
              <a:gd name="connsiteX18" fmla="*/ 2326 w 43733"/>
              <a:gd name="connsiteY18" fmla="*/ 26011 h 44465"/>
              <a:gd name="connsiteX19" fmla="*/ 208 w 43733"/>
              <a:gd name="connsiteY19" fmla="*/ 20164 h 44465"/>
              <a:gd name="connsiteX20" fmla="*/ 4076 w 43733"/>
              <a:gd name="connsiteY20" fmla="*/ 14967 h 44465"/>
              <a:gd name="connsiteX21" fmla="*/ 4113 w 43733"/>
              <a:gd name="connsiteY21" fmla="*/ 14830 h 44465"/>
              <a:gd name="connsiteX0" fmla="*/ 4906 w 43733"/>
              <a:gd name="connsiteY0" fmla="*/ 26637 h 44465"/>
              <a:gd name="connsiteX1" fmla="*/ 2373 w 43733"/>
              <a:gd name="connsiteY1" fmla="*/ 25840 h 44465"/>
              <a:gd name="connsiteX2" fmla="*/ 7141 w 43733"/>
              <a:gd name="connsiteY2" fmla="*/ 35359 h 44465"/>
              <a:gd name="connsiteX3" fmla="*/ 6033 w 43733"/>
              <a:gd name="connsiteY3" fmla="*/ 35740 h 44465"/>
              <a:gd name="connsiteX4" fmla="*/ 16691 w 43733"/>
              <a:gd name="connsiteY4" fmla="*/ 39550 h 44465"/>
              <a:gd name="connsiteX5" fmla="*/ 16023 w 43733"/>
              <a:gd name="connsiteY5" fmla="*/ 37810 h 44465"/>
              <a:gd name="connsiteX6" fmla="*/ 29040 w 43733"/>
              <a:gd name="connsiteY6" fmla="*/ 35211 h 44465"/>
              <a:gd name="connsiteX7" fmla="*/ 28773 w 43733"/>
              <a:gd name="connsiteY7" fmla="*/ 37120 h 44465"/>
              <a:gd name="connsiteX8" fmla="*/ 34342 w 43733"/>
              <a:gd name="connsiteY8" fmla="*/ 23414 h 44465"/>
              <a:gd name="connsiteX9" fmla="*/ 37593 w 43733"/>
              <a:gd name="connsiteY9" fmla="*/ 30550 h 44465"/>
              <a:gd name="connsiteX10" fmla="*/ 42011 w 43733"/>
              <a:gd name="connsiteY10" fmla="*/ 15814 h 44465"/>
              <a:gd name="connsiteX11" fmla="*/ 40563 w 43733"/>
              <a:gd name="connsiteY11" fmla="*/ 18490 h 44465"/>
              <a:gd name="connsiteX12" fmla="*/ 38537 w 43733"/>
              <a:gd name="connsiteY12" fmla="*/ 5886 h 44465"/>
              <a:gd name="connsiteX13" fmla="*/ 38613 w 43733"/>
              <a:gd name="connsiteY13" fmla="*/ 7150 h 44465"/>
              <a:gd name="connsiteX14" fmla="*/ 29291 w 43733"/>
              <a:gd name="connsiteY14" fmla="*/ 4412 h 44465"/>
              <a:gd name="connsiteX15" fmla="*/ 30033 w 43733"/>
              <a:gd name="connsiteY15" fmla="*/ 2800 h 44465"/>
              <a:gd name="connsiteX16" fmla="*/ 22354 w 43733"/>
              <a:gd name="connsiteY16" fmla="*/ 5180 h 44465"/>
              <a:gd name="connsiteX17" fmla="*/ 22713 w 43733"/>
              <a:gd name="connsiteY17" fmla="*/ 3790 h 44465"/>
              <a:gd name="connsiteX18" fmla="*/ 14213 w 43733"/>
              <a:gd name="connsiteY18" fmla="*/ 5652 h 44465"/>
              <a:gd name="connsiteX19" fmla="*/ 15513 w 43733"/>
              <a:gd name="connsiteY19" fmla="*/ 7000 h 44465"/>
              <a:gd name="connsiteX20" fmla="*/ 4340 w 43733"/>
              <a:gd name="connsiteY20" fmla="*/ 16249 h 44465"/>
              <a:gd name="connsiteX21" fmla="*/ 4113 w 43733"/>
              <a:gd name="connsiteY21" fmla="*/ 14830 h 4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733" h="44465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w="43733" h="44465" fill="none" extrusionOk="0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未标题-1_13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214554"/>
            <a:ext cx="1500166" cy="1047657"/>
          </a:xfrm>
          <a:prstGeom prst="rect">
            <a:avLst/>
          </a:prstGeom>
        </p:spPr>
      </p:pic>
      <p:pic>
        <p:nvPicPr>
          <p:cNvPr id="7" name="图片 6" descr="bs_05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79697" y="1928802"/>
            <a:ext cx="3164335" cy="4735629"/>
          </a:xfrm>
          <a:prstGeom prst="rect">
            <a:avLst/>
          </a:prstGeom>
        </p:spPr>
      </p:pic>
      <p:pic>
        <p:nvPicPr>
          <p:cNvPr id="13" name="图片 12" descr="sb_06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357818" y="5143512"/>
            <a:ext cx="1013080" cy="13299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solidFill>
          <a:srgbClr val="F0D79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5929330"/>
            <a:ext cx="9144000" cy="928670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538" y="428604"/>
            <a:ext cx="4643437" cy="1785937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pic>
        <p:nvPicPr>
          <p:cNvPr id="8" name="图片 7" descr="返校2_03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00760" y="4214818"/>
            <a:ext cx="3143240" cy="2420802"/>
          </a:xfrm>
          <a:prstGeom prst="rect">
            <a:avLst/>
          </a:prstGeom>
        </p:spPr>
      </p:pic>
      <p:pic>
        <p:nvPicPr>
          <p:cNvPr id="13" name="图片 12" descr="sb_06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86578" y="5286388"/>
            <a:ext cx="1013080" cy="1329992"/>
          </a:xfrm>
          <a:prstGeom prst="rect">
            <a:avLst/>
          </a:prstGeom>
        </p:spPr>
      </p:pic>
      <p:grpSp>
        <p:nvGrpSpPr>
          <p:cNvPr id="14" name="组合 13"/>
          <p:cNvGrpSpPr/>
          <p:nvPr userDrawn="1"/>
        </p:nvGrpSpPr>
        <p:grpSpPr>
          <a:xfrm>
            <a:off x="6572264" y="3159625"/>
            <a:ext cx="3000396" cy="1779455"/>
            <a:chOff x="6572264" y="3159625"/>
            <a:chExt cx="3000396" cy="1779455"/>
          </a:xfrm>
        </p:grpSpPr>
        <p:sp>
          <p:nvSpPr>
            <p:cNvPr id="10" name="矩形 9"/>
            <p:cNvSpPr/>
            <p:nvPr userDrawn="1"/>
          </p:nvSpPr>
          <p:spPr>
            <a:xfrm>
              <a:off x="6929454" y="3159625"/>
              <a:ext cx="228601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400" spc="0" smtClean="0"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B</a:t>
              </a:r>
              <a:r>
                <a:rPr lang="en-US" altLang="zh-CN" sz="4400" spc="0" smtClean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A</a:t>
              </a:r>
              <a:r>
                <a:rPr lang="en-US" altLang="zh-CN" sz="4400" spc="0" smtClean="0"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C</a:t>
              </a:r>
              <a:r>
                <a:rPr lang="en-US" altLang="zh-CN" sz="4400" spc="0" smtClean="0">
                  <a:solidFill>
                    <a:srgbClr val="7030A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K</a:t>
              </a:r>
              <a:endParaRPr lang="zh-CN" altLang="en-US" sz="4400" spc="0">
                <a:solidFill>
                  <a:srgbClr val="7030A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endParaRPr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7358082" y="3659691"/>
              <a:ext cx="1285884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400" spc="0" smtClean="0">
                  <a:solidFill>
                    <a:srgbClr val="7030A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T</a:t>
              </a:r>
              <a:r>
                <a:rPr lang="en-US" altLang="zh-CN" sz="4400" spc="0" smtClean="0"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O</a:t>
              </a:r>
              <a:endParaRPr lang="zh-CN" altLang="en-US" sz="4400" spc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6572264" y="4169639"/>
              <a:ext cx="300039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400" spc="0" smtClean="0">
                  <a:solidFill>
                    <a:schemeClr val="accent5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S</a:t>
              </a:r>
              <a:r>
                <a:rPr lang="en-US" altLang="zh-CN" sz="4400" spc="0" smtClean="0">
                  <a:solidFill>
                    <a:srgbClr val="E42C58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C</a:t>
              </a:r>
              <a:r>
                <a:rPr lang="en-US" altLang="zh-CN" sz="4400" spc="0" smtClean="0"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H</a:t>
              </a:r>
              <a:r>
                <a:rPr lang="en-US" altLang="zh-CN" sz="4400" spc="0" smtClean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O</a:t>
              </a:r>
              <a:r>
                <a:rPr lang="en-US" altLang="zh-CN" sz="4400" spc="0" smtClean="0"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O</a:t>
              </a:r>
              <a:r>
                <a:rPr lang="en-US" altLang="zh-CN" sz="4400" spc="0" smtClean="0">
                  <a:solidFill>
                    <a:schemeClr val="accent5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L</a:t>
              </a:r>
              <a:endParaRPr lang="zh-CN" altLang="en-US" sz="4400" spc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rgbClr val="73CB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5929330"/>
            <a:ext cx="9144000" cy="928670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6429388" y="357166"/>
            <a:ext cx="2286016" cy="1643074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4113 w 43733"/>
              <a:gd name="connsiteY0" fmla="*/ 14830 h 44465"/>
              <a:gd name="connsiteX1" fmla="*/ 5836 w 43733"/>
              <a:gd name="connsiteY1" fmla="*/ 7367 h 44465"/>
              <a:gd name="connsiteX2" fmla="*/ 14218 w 43733"/>
              <a:gd name="connsiteY2" fmla="*/ 5662 h 44465"/>
              <a:gd name="connsiteX3" fmla="*/ 22669 w 43733"/>
              <a:gd name="connsiteY3" fmla="*/ 3892 h 44465"/>
              <a:gd name="connsiteX4" fmla="*/ 25962 w 43733"/>
              <a:gd name="connsiteY4" fmla="*/ 660 h 44465"/>
              <a:gd name="connsiteX5" fmla="*/ 30046 w 43733"/>
              <a:gd name="connsiteY5" fmla="*/ 2941 h 44465"/>
              <a:gd name="connsiteX6" fmla="*/ 35676 w 43733"/>
              <a:gd name="connsiteY6" fmla="*/ 1150 h 44465"/>
              <a:gd name="connsiteX7" fmla="*/ 38531 w 43733"/>
              <a:gd name="connsiteY7" fmla="*/ 6036 h 44465"/>
              <a:gd name="connsiteX8" fmla="*/ 42195 w 43733"/>
              <a:gd name="connsiteY8" fmla="*/ 10778 h 44465"/>
              <a:gd name="connsiteX9" fmla="*/ 42031 w 43733"/>
              <a:gd name="connsiteY9" fmla="*/ 15920 h 44465"/>
              <a:gd name="connsiteX10" fmla="*/ 43229 w 43733"/>
              <a:gd name="connsiteY10" fmla="*/ 23782 h 44465"/>
              <a:gd name="connsiteX11" fmla="*/ 37617 w 43733"/>
              <a:gd name="connsiteY11" fmla="*/ 30664 h 44465"/>
              <a:gd name="connsiteX12" fmla="*/ 35608 w 43733"/>
              <a:gd name="connsiteY12" fmla="*/ 36561 h 44465"/>
              <a:gd name="connsiteX13" fmla="*/ 28768 w 43733"/>
              <a:gd name="connsiteY13" fmla="*/ 37275 h 44465"/>
              <a:gd name="connsiteX14" fmla="*/ 23880 w 43733"/>
              <a:gd name="connsiteY14" fmla="*/ 43566 h 44465"/>
              <a:gd name="connsiteX15" fmla="*/ 16693 w 43733"/>
              <a:gd name="connsiteY15" fmla="*/ 39726 h 44465"/>
              <a:gd name="connsiteX16" fmla="*/ 6017 w 43733"/>
              <a:gd name="connsiteY16" fmla="*/ 35932 h 44465"/>
              <a:gd name="connsiteX17" fmla="*/ 1323 w 43733"/>
              <a:gd name="connsiteY17" fmla="*/ 31710 h 44465"/>
              <a:gd name="connsiteX18" fmla="*/ 2326 w 43733"/>
              <a:gd name="connsiteY18" fmla="*/ 26011 h 44465"/>
              <a:gd name="connsiteX19" fmla="*/ 208 w 43733"/>
              <a:gd name="connsiteY19" fmla="*/ 20164 h 44465"/>
              <a:gd name="connsiteX20" fmla="*/ 4076 w 43733"/>
              <a:gd name="connsiteY20" fmla="*/ 14967 h 44465"/>
              <a:gd name="connsiteX21" fmla="*/ 4113 w 43733"/>
              <a:gd name="connsiteY21" fmla="*/ 14830 h 44465"/>
              <a:gd name="connsiteX0" fmla="*/ 4906 w 43733"/>
              <a:gd name="connsiteY0" fmla="*/ 26637 h 44465"/>
              <a:gd name="connsiteX1" fmla="*/ 2373 w 43733"/>
              <a:gd name="connsiteY1" fmla="*/ 25840 h 44465"/>
              <a:gd name="connsiteX2" fmla="*/ 7141 w 43733"/>
              <a:gd name="connsiteY2" fmla="*/ 35359 h 44465"/>
              <a:gd name="connsiteX3" fmla="*/ 6033 w 43733"/>
              <a:gd name="connsiteY3" fmla="*/ 35740 h 44465"/>
              <a:gd name="connsiteX4" fmla="*/ 16691 w 43733"/>
              <a:gd name="connsiteY4" fmla="*/ 39550 h 44465"/>
              <a:gd name="connsiteX5" fmla="*/ 16023 w 43733"/>
              <a:gd name="connsiteY5" fmla="*/ 37810 h 44465"/>
              <a:gd name="connsiteX6" fmla="*/ 29040 w 43733"/>
              <a:gd name="connsiteY6" fmla="*/ 35211 h 44465"/>
              <a:gd name="connsiteX7" fmla="*/ 28773 w 43733"/>
              <a:gd name="connsiteY7" fmla="*/ 37120 h 44465"/>
              <a:gd name="connsiteX8" fmla="*/ 34342 w 43733"/>
              <a:gd name="connsiteY8" fmla="*/ 23414 h 44465"/>
              <a:gd name="connsiteX9" fmla="*/ 37593 w 43733"/>
              <a:gd name="connsiteY9" fmla="*/ 30550 h 44465"/>
              <a:gd name="connsiteX10" fmla="*/ 42011 w 43733"/>
              <a:gd name="connsiteY10" fmla="*/ 15814 h 44465"/>
              <a:gd name="connsiteX11" fmla="*/ 40563 w 43733"/>
              <a:gd name="connsiteY11" fmla="*/ 18490 h 44465"/>
              <a:gd name="connsiteX12" fmla="*/ 38537 w 43733"/>
              <a:gd name="connsiteY12" fmla="*/ 5886 h 44465"/>
              <a:gd name="connsiteX13" fmla="*/ 38613 w 43733"/>
              <a:gd name="connsiteY13" fmla="*/ 7150 h 44465"/>
              <a:gd name="connsiteX14" fmla="*/ 29291 w 43733"/>
              <a:gd name="connsiteY14" fmla="*/ 4412 h 44465"/>
              <a:gd name="connsiteX15" fmla="*/ 30033 w 43733"/>
              <a:gd name="connsiteY15" fmla="*/ 2800 h 44465"/>
              <a:gd name="connsiteX16" fmla="*/ 22354 w 43733"/>
              <a:gd name="connsiteY16" fmla="*/ 5180 h 44465"/>
              <a:gd name="connsiteX17" fmla="*/ 22713 w 43733"/>
              <a:gd name="connsiteY17" fmla="*/ 3790 h 44465"/>
              <a:gd name="connsiteX18" fmla="*/ 14213 w 43733"/>
              <a:gd name="connsiteY18" fmla="*/ 5652 h 44465"/>
              <a:gd name="connsiteX19" fmla="*/ 15513 w 43733"/>
              <a:gd name="connsiteY19" fmla="*/ 7000 h 44465"/>
              <a:gd name="connsiteX20" fmla="*/ 4340 w 43733"/>
              <a:gd name="connsiteY20" fmla="*/ 16249 h 44465"/>
              <a:gd name="connsiteX21" fmla="*/ 4113 w 43733"/>
              <a:gd name="connsiteY21" fmla="*/ 14830 h 4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733" h="44465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w="43733" h="44465" fill="none" extrusionOk="0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5357818" y="3857628"/>
            <a:ext cx="1428760" cy="1088901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4113 w 43733"/>
              <a:gd name="connsiteY0" fmla="*/ 14830 h 44465"/>
              <a:gd name="connsiteX1" fmla="*/ 5836 w 43733"/>
              <a:gd name="connsiteY1" fmla="*/ 7367 h 44465"/>
              <a:gd name="connsiteX2" fmla="*/ 14218 w 43733"/>
              <a:gd name="connsiteY2" fmla="*/ 5662 h 44465"/>
              <a:gd name="connsiteX3" fmla="*/ 22669 w 43733"/>
              <a:gd name="connsiteY3" fmla="*/ 3892 h 44465"/>
              <a:gd name="connsiteX4" fmla="*/ 25962 w 43733"/>
              <a:gd name="connsiteY4" fmla="*/ 660 h 44465"/>
              <a:gd name="connsiteX5" fmla="*/ 30046 w 43733"/>
              <a:gd name="connsiteY5" fmla="*/ 2941 h 44465"/>
              <a:gd name="connsiteX6" fmla="*/ 35676 w 43733"/>
              <a:gd name="connsiteY6" fmla="*/ 1150 h 44465"/>
              <a:gd name="connsiteX7" fmla="*/ 38531 w 43733"/>
              <a:gd name="connsiteY7" fmla="*/ 6036 h 44465"/>
              <a:gd name="connsiteX8" fmla="*/ 42195 w 43733"/>
              <a:gd name="connsiteY8" fmla="*/ 10778 h 44465"/>
              <a:gd name="connsiteX9" fmla="*/ 42031 w 43733"/>
              <a:gd name="connsiteY9" fmla="*/ 15920 h 44465"/>
              <a:gd name="connsiteX10" fmla="*/ 43229 w 43733"/>
              <a:gd name="connsiteY10" fmla="*/ 23782 h 44465"/>
              <a:gd name="connsiteX11" fmla="*/ 37617 w 43733"/>
              <a:gd name="connsiteY11" fmla="*/ 30664 h 44465"/>
              <a:gd name="connsiteX12" fmla="*/ 35608 w 43733"/>
              <a:gd name="connsiteY12" fmla="*/ 36561 h 44465"/>
              <a:gd name="connsiteX13" fmla="*/ 28768 w 43733"/>
              <a:gd name="connsiteY13" fmla="*/ 37275 h 44465"/>
              <a:gd name="connsiteX14" fmla="*/ 23880 w 43733"/>
              <a:gd name="connsiteY14" fmla="*/ 43566 h 44465"/>
              <a:gd name="connsiteX15" fmla="*/ 16693 w 43733"/>
              <a:gd name="connsiteY15" fmla="*/ 39726 h 44465"/>
              <a:gd name="connsiteX16" fmla="*/ 6017 w 43733"/>
              <a:gd name="connsiteY16" fmla="*/ 35932 h 44465"/>
              <a:gd name="connsiteX17" fmla="*/ 1323 w 43733"/>
              <a:gd name="connsiteY17" fmla="*/ 31710 h 44465"/>
              <a:gd name="connsiteX18" fmla="*/ 2326 w 43733"/>
              <a:gd name="connsiteY18" fmla="*/ 26011 h 44465"/>
              <a:gd name="connsiteX19" fmla="*/ 208 w 43733"/>
              <a:gd name="connsiteY19" fmla="*/ 20164 h 44465"/>
              <a:gd name="connsiteX20" fmla="*/ 4076 w 43733"/>
              <a:gd name="connsiteY20" fmla="*/ 14967 h 44465"/>
              <a:gd name="connsiteX21" fmla="*/ 4113 w 43733"/>
              <a:gd name="connsiteY21" fmla="*/ 14830 h 44465"/>
              <a:gd name="connsiteX0" fmla="*/ 4906 w 43733"/>
              <a:gd name="connsiteY0" fmla="*/ 26637 h 44465"/>
              <a:gd name="connsiteX1" fmla="*/ 2373 w 43733"/>
              <a:gd name="connsiteY1" fmla="*/ 25840 h 44465"/>
              <a:gd name="connsiteX2" fmla="*/ 7141 w 43733"/>
              <a:gd name="connsiteY2" fmla="*/ 35359 h 44465"/>
              <a:gd name="connsiteX3" fmla="*/ 6033 w 43733"/>
              <a:gd name="connsiteY3" fmla="*/ 35740 h 44465"/>
              <a:gd name="connsiteX4" fmla="*/ 16691 w 43733"/>
              <a:gd name="connsiteY4" fmla="*/ 39550 h 44465"/>
              <a:gd name="connsiteX5" fmla="*/ 16023 w 43733"/>
              <a:gd name="connsiteY5" fmla="*/ 37810 h 44465"/>
              <a:gd name="connsiteX6" fmla="*/ 29040 w 43733"/>
              <a:gd name="connsiteY6" fmla="*/ 35211 h 44465"/>
              <a:gd name="connsiteX7" fmla="*/ 28773 w 43733"/>
              <a:gd name="connsiteY7" fmla="*/ 37120 h 44465"/>
              <a:gd name="connsiteX8" fmla="*/ 34342 w 43733"/>
              <a:gd name="connsiteY8" fmla="*/ 23414 h 44465"/>
              <a:gd name="connsiteX9" fmla="*/ 37593 w 43733"/>
              <a:gd name="connsiteY9" fmla="*/ 30550 h 44465"/>
              <a:gd name="connsiteX10" fmla="*/ 42011 w 43733"/>
              <a:gd name="connsiteY10" fmla="*/ 15814 h 44465"/>
              <a:gd name="connsiteX11" fmla="*/ 40563 w 43733"/>
              <a:gd name="connsiteY11" fmla="*/ 18490 h 44465"/>
              <a:gd name="connsiteX12" fmla="*/ 38537 w 43733"/>
              <a:gd name="connsiteY12" fmla="*/ 5886 h 44465"/>
              <a:gd name="connsiteX13" fmla="*/ 38613 w 43733"/>
              <a:gd name="connsiteY13" fmla="*/ 7150 h 44465"/>
              <a:gd name="connsiteX14" fmla="*/ 29291 w 43733"/>
              <a:gd name="connsiteY14" fmla="*/ 4412 h 44465"/>
              <a:gd name="connsiteX15" fmla="*/ 30033 w 43733"/>
              <a:gd name="connsiteY15" fmla="*/ 2800 h 44465"/>
              <a:gd name="connsiteX16" fmla="*/ 22354 w 43733"/>
              <a:gd name="connsiteY16" fmla="*/ 5180 h 44465"/>
              <a:gd name="connsiteX17" fmla="*/ 22713 w 43733"/>
              <a:gd name="connsiteY17" fmla="*/ 3790 h 44465"/>
              <a:gd name="connsiteX18" fmla="*/ 14213 w 43733"/>
              <a:gd name="connsiteY18" fmla="*/ 5652 h 44465"/>
              <a:gd name="connsiteX19" fmla="*/ 15513 w 43733"/>
              <a:gd name="connsiteY19" fmla="*/ 7000 h 44465"/>
              <a:gd name="connsiteX20" fmla="*/ 4340 w 43733"/>
              <a:gd name="connsiteY20" fmla="*/ 16249 h 44465"/>
              <a:gd name="connsiteX21" fmla="*/ 4113 w 43733"/>
              <a:gd name="connsiteY21" fmla="*/ 14830 h 4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733" h="44465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w="43733" h="44465" fill="none" extrusionOk="0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sb_06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72396" y="4929198"/>
            <a:ext cx="1143906" cy="1501743"/>
          </a:xfrm>
          <a:prstGeom prst="rect">
            <a:avLst/>
          </a:prstGeom>
        </p:spPr>
      </p:pic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538" y="428604"/>
            <a:ext cx="4643437" cy="1785937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pic>
        <p:nvPicPr>
          <p:cNvPr id="16" name="图片 15" descr="未标题-1_13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214554"/>
            <a:ext cx="1500166" cy="104765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5929330"/>
            <a:ext cx="9144000" cy="928670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sb_0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429520" y="4357694"/>
            <a:ext cx="1568904" cy="1962668"/>
          </a:xfrm>
          <a:prstGeom prst="rect">
            <a:avLst/>
          </a:prstGeom>
        </p:spPr>
      </p:pic>
      <p:pic>
        <p:nvPicPr>
          <p:cNvPr id="10" name="图片 9" descr="bs_05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71472" y="1214422"/>
            <a:ext cx="1170020" cy="1751010"/>
          </a:xfrm>
          <a:prstGeom prst="rect">
            <a:avLst/>
          </a:prstGeom>
        </p:spPr>
      </p:pic>
      <p:pic>
        <p:nvPicPr>
          <p:cNvPr id="11" name="图片 10" descr="bs_08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694209" y="4878712"/>
            <a:ext cx="949757" cy="836304"/>
          </a:xfrm>
          <a:prstGeom prst="rect">
            <a:avLst/>
          </a:prstGeom>
        </p:spPr>
      </p:pic>
      <p:pic>
        <p:nvPicPr>
          <p:cNvPr id="8" name="图片 7" descr="sb_06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215206" y="5286388"/>
            <a:ext cx="1013080" cy="1329992"/>
          </a:xfrm>
          <a:prstGeom prst="rect">
            <a:avLst/>
          </a:prstGeom>
        </p:spPr>
      </p:pic>
      <p:pic>
        <p:nvPicPr>
          <p:cNvPr id="12" name="图片 11" descr="返校2_03.pn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428860" y="1071546"/>
            <a:ext cx="3143240" cy="2420802"/>
          </a:xfrm>
          <a:prstGeom prst="rect">
            <a:avLst/>
          </a:prstGeom>
        </p:spPr>
      </p:pic>
      <p:pic>
        <p:nvPicPr>
          <p:cNvPr id="13" name="图片 12" descr="返校1_03.pn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357554" y="571480"/>
            <a:ext cx="2011341" cy="13220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 userDrawn="1"/>
        </p:nvSpPr>
        <p:spPr>
          <a:xfrm>
            <a:off x="0" y="0"/>
            <a:ext cx="9144000" cy="5929330"/>
          </a:xfrm>
          <a:prstGeom prst="rect">
            <a:avLst/>
          </a:prstGeom>
          <a:solidFill>
            <a:srgbClr val="73CBCF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5929330"/>
            <a:ext cx="9144000" cy="928670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{DF512866-3CB9-4A0D-A54D-82A1C76D83BE}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13021" y="4429132"/>
            <a:ext cx="2831011" cy="21072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文本占位符 18"/>
          <p:cNvSpPr>
            <a:spLocks noGrp="1"/>
          </p:cNvSpPr>
          <p:nvPr>
            <p:ph type="body" sz="quarter" idx="11"/>
          </p:nvPr>
        </p:nvSpPr>
        <p:spPr>
          <a:xfrm>
            <a:off x="3500430" y="714356"/>
            <a:ext cx="4643444" cy="214314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2"/>
          </p:nvPr>
        </p:nvSpPr>
        <p:spPr>
          <a:xfrm>
            <a:off x="857224" y="714356"/>
            <a:ext cx="2500330" cy="2143125"/>
          </a:xfrm>
        </p:spPr>
        <p:txBody>
          <a:bodyPr/>
          <a:lstStyle/>
          <a:p>
            <a:r>
              <a:rPr lang="zh-TW" altLang="en-US" smtClean="0"/>
              <a:t>按一下圖示以新增圖片</a:t>
            </a:r>
            <a:endParaRPr lang="zh-CN" altLang="en-US"/>
          </a:p>
        </p:txBody>
      </p:sp>
      <p:sp>
        <p:nvSpPr>
          <p:cNvPr id="23" name="图片占位符 21"/>
          <p:cNvSpPr>
            <a:spLocks noGrp="1"/>
          </p:cNvSpPr>
          <p:nvPr>
            <p:ph type="pic" sz="quarter" idx="13"/>
          </p:nvPr>
        </p:nvSpPr>
        <p:spPr>
          <a:xfrm>
            <a:off x="857224" y="3000372"/>
            <a:ext cx="2500330" cy="2143125"/>
          </a:xfrm>
        </p:spPr>
        <p:txBody>
          <a:bodyPr/>
          <a:lstStyle/>
          <a:p>
            <a:r>
              <a:rPr lang="zh-TW" altLang="en-US" smtClean="0"/>
              <a:t>按一下圖示以新增圖片</a:t>
            </a:r>
            <a:endParaRPr lang="zh-CN" altLang="en-US"/>
          </a:p>
        </p:txBody>
      </p:sp>
      <p:sp>
        <p:nvSpPr>
          <p:cNvPr id="24" name="文本占位符 18"/>
          <p:cNvSpPr>
            <a:spLocks noGrp="1"/>
          </p:cNvSpPr>
          <p:nvPr>
            <p:ph type="body" sz="quarter" idx="14"/>
          </p:nvPr>
        </p:nvSpPr>
        <p:spPr>
          <a:xfrm>
            <a:off x="3500430" y="3000372"/>
            <a:ext cx="4643444" cy="214314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929330"/>
          </a:xfrm>
          <a:prstGeom prst="rect">
            <a:avLst/>
          </a:prstGeom>
          <a:solidFill>
            <a:srgbClr val="73CBCF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5929330"/>
            <a:ext cx="9144000" cy="928670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{DF512866-3CB9-4A0D-A54D-82A1C76D83BE}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13021" y="4429132"/>
            <a:ext cx="2831011" cy="21072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文本占位符 16"/>
          <p:cNvSpPr>
            <a:spLocks noGrp="1"/>
          </p:cNvSpPr>
          <p:nvPr>
            <p:ph type="body" sz="quarter" idx="10"/>
          </p:nvPr>
        </p:nvSpPr>
        <p:spPr>
          <a:xfrm>
            <a:off x="4572000" y="500042"/>
            <a:ext cx="3428998" cy="2000264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1"/>
          </p:nvPr>
        </p:nvSpPr>
        <p:spPr>
          <a:xfrm>
            <a:off x="1071538" y="500042"/>
            <a:ext cx="3357560" cy="2000264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1C866-91A5-4FE8-852F-4E4EA3F8DEE3}" type="datetimeFigureOut">
              <a:rPr lang="zh-CN" altLang="en-US" smtClean="0"/>
              <a:pPr/>
              <a:t>2018/10/22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8FAF5-218D-4493-AA17-9A1040C974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6" r:id="rId3"/>
    <p:sldLayoutId id="2147483665" r:id="rId4"/>
    <p:sldLayoutId id="2147483664" r:id="rId5"/>
    <p:sldLayoutId id="2147483660" r:id="rId6"/>
    <p:sldLayoutId id="2147483661" r:id="rId7"/>
    <p:sldLayoutId id="2147483663" r:id="rId8"/>
    <p:sldLayoutId id="2147483650" r:id="rId9"/>
    <p:sldLayoutId id="2147483651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jpeg"/><Relationship Id="rId4" Type="http://schemas.openxmlformats.org/officeDocument/2006/relationships/image" Target="../media/image3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28" y="5301208"/>
            <a:ext cx="4608512" cy="646331"/>
          </a:xfrm>
          <a:prstGeom prst="rect">
            <a:avLst/>
          </a:prstGeom>
          <a:solidFill>
            <a:srgbClr val="FFC000"/>
          </a:solidFill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TW" altLang="en-US" sz="24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林口校區圖書館業務報告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031"/>
            <a:ext cx="1907704" cy="113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標題 1"/>
          <p:cNvSpPr txBox="1">
            <a:spLocks/>
          </p:cNvSpPr>
          <p:nvPr/>
        </p:nvSpPr>
        <p:spPr>
          <a:xfrm>
            <a:off x="1043608" y="1056724"/>
            <a:ext cx="7056784" cy="2344812"/>
          </a:xfrm>
          <a:prstGeom prst="rect">
            <a:avLst/>
          </a:prstGeom>
          <a:noFill/>
          <a:ln w="254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tIns="4680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TW" alt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長庚科技大學  </a:t>
            </a:r>
            <a:r>
              <a:rPr lang="en-US" altLang="zh-TW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107</a:t>
            </a:r>
            <a:r>
              <a:rPr lang="zh-TW" alt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學年度</a:t>
            </a:r>
            <a:r>
              <a:rPr lang="en-US" altLang="zh-TW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圖書資訊發展諮議委員會會議</a:t>
            </a:r>
            <a:endParaRPr lang="zh-TW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/>
          <p:cNvSpPr>
            <a:spLocks noGrp="1"/>
          </p:cNvSpPr>
          <p:nvPr>
            <p:ph type="body" sz="quarter" idx="10"/>
          </p:nvPr>
        </p:nvSpPr>
        <p:spPr>
          <a:xfrm>
            <a:off x="503752" y="332656"/>
            <a:ext cx="8436496" cy="13442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※106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30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至</a:t>
            </a:r>
            <a:r>
              <a: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lang="zh-TW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舉辦</a:t>
            </a:r>
            <a:r>
              <a:rPr lang="zh-TW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『</a:t>
            </a:r>
            <a:r>
              <a:rPr lang="zh-TW" altLang="zh-TW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韓流！韓國』主題書展活動</a:t>
            </a:r>
            <a:r>
              <a:rPr lang="zh-TW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，同時</a:t>
            </a:r>
            <a:r>
              <a:rPr lang="zh-TW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進行</a:t>
            </a:r>
            <a:r>
              <a:rPr lang="zh-TW" altLang="zh-TW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韓國影展</a:t>
            </a:r>
            <a:r>
              <a:rPr lang="zh-TW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，以及</a:t>
            </a:r>
            <a:r>
              <a:rPr lang="zh-TW" altLang="zh-TW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韓服體驗試穿活</a:t>
            </a:r>
            <a:r>
              <a:rPr lang="zh-TW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動；邀請本校</a:t>
            </a:r>
            <a:r>
              <a:rPr lang="zh-TW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護理系畢業</a:t>
            </a:r>
            <a:r>
              <a:rPr lang="zh-TW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校友曾淑筠小姐，於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03</a:t>
            </a:r>
            <a:r>
              <a:rPr lang="zh-TW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日進行『韓國打工趣』講座活動</a:t>
            </a:r>
            <a:r>
              <a:rPr lang="zh-TW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，帶領</a:t>
            </a:r>
            <a:r>
              <a:rPr lang="zh-TW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師生從不同面向認識韓國文化及民俗</a:t>
            </a:r>
            <a:r>
              <a:rPr lang="zh-TW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風情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並</a:t>
            </a:r>
            <a:r>
              <a:rPr lang="zh-TW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品嚐韓國美食，</a:t>
            </a:r>
            <a:r>
              <a:rPr lang="zh-TW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體驗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多元</a:t>
            </a:r>
            <a:r>
              <a:rPr lang="zh-TW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飲食文化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en-US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767458"/>
            <a:ext cx="3436695" cy="47282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圖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05" y="1772816"/>
            <a:ext cx="2909832" cy="21823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137" y="1772816"/>
            <a:ext cx="1838106" cy="24508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05" y="3949832"/>
            <a:ext cx="4747938" cy="29081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639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916832"/>
            <a:ext cx="6251104" cy="39955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95288" y="377369"/>
            <a:ext cx="894871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2000" b="1" i="0" u="none" strike="noStrike" cap="none" normalizeH="0" baseline="0" dirty="0" smtClean="0">
                <a:ln>
                  <a:noFill/>
                </a:ln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※107</a:t>
            </a:r>
            <a:r>
              <a:rPr kumimoji="1" lang="zh-TW" altLang="en-US" sz="2000" b="1" i="0" u="none" strike="noStrike" cap="none" normalizeH="0" baseline="0" dirty="0" smtClean="0">
                <a:ln>
                  <a:noFill/>
                </a:ln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年</a:t>
            </a:r>
            <a:r>
              <a:rPr kumimoji="1" lang="en-US" altLang="zh-TW" sz="2000" b="1" i="0" u="none" strike="noStrike" cap="none" normalizeH="0" baseline="0" dirty="0" smtClean="0">
                <a:ln>
                  <a:noFill/>
                </a:ln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4</a:t>
            </a:r>
            <a:r>
              <a:rPr kumimoji="1" lang="zh-TW" altLang="en-US" sz="2000" b="1" i="0" u="none" strike="noStrike" cap="none" normalizeH="0" baseline="0" dirty="0" smtClean="0">
                <a:ln>
                  <a:noFill/>
                </a:ln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月</a:t>
            </a:r>
            <a:r>
              <a:rPr kumimoji="1" lang="en-US" altLang="zh-TW" sz="2000" b="1" i="0" u="none" strike="noStrike" cap="none" normalizeH="0" baseline="0" dirty="0" smtClean="0">
                <a:ln>
                  <a:noFill/>
                </a:ln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18</a:t>
            </a:r>
            <a:r>
              <a:rPr kumimoji="1" lang="zh-TW" altLang="en-US" sz="2000" b="1" i="0" u="none" strike="noStrike" cap="none" normalizeH="0" baseline="0" dirty="0" smtClean="0">
                <a:ln>
                  <a:noFill/>
                </a:ln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日</a:t>
            </a:r>
            <a:r>
              <a:rPr kumimoji="1" lang="zh-TW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「明志科技大學、長庚大學、長庚科技大學三校策略聯盟」</a:t>
            </a:r>
            <a:endParaRPr kumimoji="1" lang="en-US" altLang="zh-TW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新細明體" pitchFamily="18" charset="-12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000" b="1" i="0" u="none" strike="noStrike" cap="none" normalizeH="0" baseline="0" dirty="0" smtClean="0">
                <a:ln>
                  <a:noFill/>
                </a:ln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與</a:t>
            </a:r>
            <a:r>
              <a:rPr kumimoji="1" lang="zh-TW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經濟部中央地質調查所</a:t>
            </a:r>
            <a:r>
              <a:rPr kumimoji="1" lang="zh-TW" altLang="en-US" sz="2000" b="1" i="0" u="none" strike="noStrike" cap="none" normalizeH="0" baseline="0" dirty="0" smtClean="0">
                <a:ln>
                  <a:noFill/>
                </a:ln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合作交流簽署聯合記者會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，在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「長庚、明志三校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策略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聯盟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」資源共享及共進共榮的基礎下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，三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校與經濟部中央地質調查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所共同推動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地質教育，善盡大學社會責任。</a:t>
            </a:r>
            <a:endParaRPr kumimoji="1" lang="zh-TW" altLang="en-US" sz="1800" b="1" i="0" u="none" strike="noStrike" cap="none" normalizeH="0" baseline="0" dirty="0" smtClean="0">
              <a:ln>
                <a:noFill/>
              </a:ln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新細明體" pitchFamily="18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212" y="1700808"/>
            <a:ext cx="3408788" cy="48245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393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排文字版面配置區 2"/>
          <p:cNvSpPr txBox="1">
            <a:spLocks/>
          </p:cNvSpPr>
          <p:nvPr/>
        </p:nvSpPr>
        <p:spPr>
          <a:xfrm>
            <a:off x="328489" y="1196752"/>
            <a:ext cx="8352928" cy="4752528"/>
          </a:xfrm>
          <a:prstGeom prst="rect">
            <a:avLst/>
          </a:prstGeom>
        </p:spPr>
        <p:txBody>
          <a:bodyPr vert="horz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kumimoji="1" lang="en-US" altLang="zh-TW" sz="2600" b="1" cap="small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(</a:t>
            </a:r>
            <a:r>
              <a:rPr kumimoji="1" lang="zh-TW" altLang="en-US" sz="2600" b="1" cap="small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一</a:t>
            </a:r>
            <a:r>
              <a:rPr kumimoji="1" lang="en-US" altLang="zh-TW" sz="2600" b="1" cap="small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)</a:t>
            </a:r>
            <a:r>
              <a:rPr lang="zh-TW" altLang="zh-TW" sz="2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規劃更新圖書館</a:t>
            </a:r>
            <a:r>
              <a:rPr lang="en-US" altLang="zh-TW" sz="2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B1</a:t>
            </a:r>
            <a:r>
              <a:rPr lang="zh-TW" altLang="zh-TW" sz="2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教育研習室</a:t>
            </a:r>
            <a:r>
              <a:rPr lang="en-US" altLang="zh-TW" sz="2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62</a:t>
            </a:r>
            <a:r>
              <a:rPr lang="zh-TW" altLang="zh-TW" sz="2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部電腦及相關設備，以提供完善的研習環境，便利師生於資料庫研習</a:t>
            </a:r>
            <a:r>
              <a:rPr lang="zh-TW" altLang="en-US" sz="2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、新生導覽</a:t>
            </a:r>
            <a:r>
              <a:rPr lang="zh-TW" altLang="zh-TW" sz="2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等課程活動時使用。</a:t>
            </a:r>
            <a:endParaRPr kumimoji="1" lang="en-US" altLang="zh-TW" sz="2600" b="1" cap="small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endParaRPr>
          </a:p>
          <a:p>
            <a:pPr marL="57150" indent="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kumimoji="1" lang="zh-TW" altLang="zh-TW" sz="2600" b="1" cap="small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endParaRPr>
          </a:p>
          <a:p>
            <a:pPr marL="5715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en-US" altLang="zh-TW" sz="2600" b="1" cap="small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(</a:t>
            </a:r>
            <a:r>
              <a:rPr kumimoji="1" lang="zh-TW" altLang="en-US" sz="2600" b="1" cap="small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二</a:t>
            </a:r>
            <a:r>
              <a:rPr kumimoji="1" lang="en-US" altLang="zh-TW" sz="2600" b="1" cap="small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)</a:t>
            </a:r>
            <a:r>
              <a:rPr kumimoji="1" lang="zh-TW" altLang="en-US" sz="2600" b="1" cap="small" dirty="0"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有鑑於校務研究日益受到</a:t>
            </a:r>
            <a:r>
              <a:rPr kumimoji="1" lang="zh-TW" altLang="en-US" sz="2600" b="1" cap="small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重視，配合校務研究中心規劃，提供學生圖書借閱、進館記錄及電子資源利用等大數據資料，以支援校務資訊研究。</a:t>
            </a:r>
            <a:endParaRPr kumimoji="1" lang="en-US" altLang="zh-TW" sz="2600" b="1" cap="small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endParaRPr>
          </a:p>
          <a:p>
            <a:pPr marL="57150" indent="0" algn="just" fontAlgn="base">
              <a:spcBef>
                <a:spcPct val="0"/>
              </a:spcBef>
              <a:spcAft>
                <a:spcPct val="0"/>
              </a:spcAft>
              <a:buNone/>
            </a:pPr>
            <a:endParaRPr kumimoji="1" lang="zh-TW" altLang="zh-TW" sz="2600" b="1" cap="small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endParaRPr>
          </a:p>
          <a:p>
            <a:pPr marL="57150" indent="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kumimoji="1" lang="en-US" altLang="zh-TW" sz="2600" b="1" cap="small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(</a:t>
            </a:r>
            <a:r>
              <a:rPr kumimoji="1" lang="zh-TW" altLang="en-US" sz="2600" b="1" cap="small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三</a:t>
            </a:r>
            <a:r>
              <a:rPr kumimoji="1" lang="en-US" altLang="zh-TW" sz="2600" b="1" cap="small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)</a:t>
            </a:r>
            <a:r>
              <a:rPr lang="zh-TW" altLang="zh-TW" sz="2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衡量三校圖書館聯盟合作機制，進行更換圖書館自動化系統的需求評估，擬於</a:t>
            </a:r>
            <a:r>
              <a:rPr lang="en-US" altLang="zh-TW" sz="2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108</a:t>
            </a:r>
            <a:r>
              <a:rPr lang="zh-TW" altLang="zh-TW" sz="2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年完成請購規格確認及提報作業，預計於</a:t>
            </a:r>
            <a:r>
              <a:rPr lang="en-US" altLang="zh-TW" sz="2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109</a:t>
            </a:r>
            <a:r>
              <a:rPr lang="zh-TW" altLang="zh-TW" sz="2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年完成新系統的採購與更換作業。</a:t>
            </a:r>
            <a:endParaRPr kumimoji="1" lang="zh-TW" altLang="zh-TW" sz="2600" b="1" cap="small" dirty="0"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4294967295"/>
          </p:nvPr>
        </p:nvSpPr>
        <p:spPr>
          <a:xfrm>
            <a:off x="500034" y="357166"/>
            <a:ext cx="8139783" cy="857250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zh-TW" altLang="en-US" sz="36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二、近程目標</a:t>
            </a:r>
            <a:endParaRPr lang="zh-CN" altLang="en-US" sz="36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81111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071538" y="1357298"/>
            <a:ext cx="5124060" cy="1200329"/>
            <a:chOff x="913694" y="571480"/>
            <a:chExt cx="5124060" cy="1200329"/>
          </a:xfrm>
        </p:grpSpPr>
        <p:sp>
          <p:nvSpPr>
            <p:cNvPr id="9" name="矩形 8"/>
            <p:cNvSpPr/>
            <p:nvPr/>
          </p:nvSpPr>
          <p:spPr>
            <a:xfrm>
              <a:off x="928662" y="571480"/>
              <a:ext cx="5109092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7200" b="1" cap="none" spc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Thank you!</a:t>
              </a:r>
              <a:endParaRPr lang="zh-CN" altLang="en-US" sz="72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13694" y="571480"/>
              <a:ext cx="5109092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7200" b="1" cap="none" spc="0" smtClean="0">
                  <a:ln w="18000">
                    <a:solidFill>
                      <a:schemeClr val="bg1"/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Thank you!</a:t>
              </a:r>
              <a:endParaRPr lang="zh-CN" altLang="en-US" sz="7200" b="1" cap="none" spc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475656" y="5284415"/>
            <a:ext cx="3026776" cy="646331"/>
          </a:xfrm>
          <a:prstGeom prst="rect">
            <a:avLst/>
          </a:prstGeom>
          <a:solidFill>
            <a:srgbClr val="FFC000"/>
          </a:solidFill>
          <a:effectLst/>
        </p:spPr>
        <p:txBody>
          <a:bodyPr wrap="square">
            <a:spAutoFit/>
          </a:bodyPr>
          <a:lstStyle/>
          <a:p>
            <a:r>
              <a:rPr lang="zh-TW" altLang="en-US" dirty="0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Arial" pitchFamily="34" charset="0"/>
              </a:rPr>
              <a:t>感謝聆聽   </a:t>
            </a:r>
            <a:endParaRPr lang="zh-CN" altLang="en-US" b="1" dirty="0">
              <a:latin typeface="微軟正黑體" panose="020B0604030504040204" pitchFamily="34" charset="-120"/>
              <a:ea typeface="微軟正黑體" panose="020B0604030504040204" pitchFamily="34" charset="-120"/>
              <a:cs typeface="Arial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396282942"/>
              </p:ext>
            </p:extLst>
          </p:nvPr>
        </p:nvGraphicFramePr>
        <p:xfrm>
          <a:off x="1071538" y="1428736"/>
          <a:ext cx="5929354" cy="3286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1000100" y="357166"/>
            <a:ext cx="3428998" cy="928694"/>
          </a:xfrm>
        </p:spPr>
        <p:txBody>
          <a:bodyPr>
            <a:normAutofit/>
          </a:bodyPr>
          <a:lstStyle/>
          <a:p>
            <a:r>
              <a:rPr lang="en-US" altLang="zh-CN" sz="4800" dirty="0" smtClean="0">
                <a:solidFill>
                  <a:srgbClr val="C00000"/>
                </a:solidFill>
                <a:ea typeface="宋体" charset="-122"/>
              </a:rPr>
              <a:t>Contents</a:t>
            </a:r>
            <a:endParaRPr lang="zh-CN" altLang="en-US" sz="4800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46629" y="4857760"/>
            <a:ext cx="11116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b="1" dirty="0" smtClean="0">
                <a:solidFill>
                  <a:schemeClr val="bg1"/>
                </a:solidFill>
              </a:rPr>
              <a:t>Back to </a:t>
            </a:r>
          </a:p>
          <a:p>
            <a:r>
              <a:rPr lang="en-US" altLang="zh-TW" sz="2200" b="1" dirty="0" smtClean="0">
                <a:solidFill>
                  <a:schemeClr val="bg1"/>
                </a:solidFill>
              </a:rPr>
              <a:t>Library</a:t>
            </a:r>
            <a:endParaRPr lang="zh-CN" altLang="en-US" sz="2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4294967295"/>
          </p:nvPr>
        </p:nvSpPr>
        <p:spPr>
          <a:xfrm>
            <a:off x="500034" y="357166"/>
            <a:ext cx="8139783" cy="857250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一、業務報告 </a:t>
            </a:r>
            <a:endParaRPr lang="zh-CN" altLang="en-US" sz="36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504091" y="1052736"/>
            <a:ext cx="8132954" cy="5184576"/>
          </a:xfrm>
        </p:spPr>
        <p:txBody>
          <a:bodyPr>
            <a:noAutofit/>
          </a:bodyPr>
          <a:lstStyle/>
          <a:p>
            <a:pPr marL="0" indent="0">
              <a:buSzPct val="90000"/>
              <a:buNone/>
            </a:pPr>
            <a:r>
              <a:rPr lang="en-US" altLang="zh-TW" sz="2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※106</a:t>
            </a:r>
            <a:r>
              <a:rPr lang="zh-TW" altLang="en-US" sz="2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學年近程目標執行</a:t>
            </a:r>
            <a:r>
              <a:rPr lang="zh-TW" altLang="en-US" sz="2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情形</a:t>
            </a:r>
            <a:endParaRPr lang="en-US" altLang="zh-TW" sz="2000" b="1" dirty="0" smtClean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algn="just">
              <a:buSzPct val="90000"/>
              <a:buNone/>
            </a:pPr>
            <a:r>
              <a: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校史室設置：校史室設置：明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(107)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年為本校創校三十週年，為傳承教育史命，紀錄校園點滴，展現學校特色，規劃籌設校史室，校史室預定位置於圖書館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1F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，擬結合大事紀、數位多媒體、影音紀錄、文物展示等，以完善校史室之建置。</a:t>
            </a:r>
          </a:p>
          <a:p>
            <a:pPr marL="0" indent="0" algn="just">
              <a:buSzPct val="90000"/>
              <a:buNone/>
            </a:pP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目前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已完成之項目有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algn="just">
              <a:buSzPct val="90000"/>
              <a:buNone/>
            </a:pPr>
            <a:r>
              <a: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校史室空間平面圖規劃，裝修工程發包中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含機電部份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，預定工期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106.12.16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至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107.3.20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  <a:p>
            <a:pPr marL="0" indent="0" algn="just">
              <a:buSzPct val="90000"/>
              <a:buNone/>
            </a:pPr>
            <a:endParaRPr lang="zh-TW" altLang="en-US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algn="just">
              <a:buSzPct val="90000"/>
              <a:buNone/>
            </a:pP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校史大事紀完成初步內容，後續將進行創辦人、董事長、歷任校長及校友事蹟等撰寫。</a:t>
            </a:r>
          </a:p>
          <a:p>
            <a:pPr marL="0" indent="0" algn="just">
              <a:buSzPct val="90000"/>
              <a:buNone/>
            </a:pPr>
            <a:endParaRPr lang="zh-TW" altLang="en-US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algn="just">
              <a:buSzPct val="90000"/>
              <a:buNone/>
            </a:pP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互動多媒體展示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含：互動觸控電視、環控系統、監視系統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，已與廠商確認設計風格與主題大綱，將針對各主題內容，向各單位及系所徵求簡介及照片，以便後續展示內容之呈現與管理。</a:t>
            </a:r>
          </a:p>
          <a:p>
            <a:pPr algn="just"/>
            <a:endParaRPr lang="zh-CN" altLang="en-US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5"/>
          <p:cNvSpPr>
            <a:spLocks noGrp="1"/>
          </p:cNvSpPr>
          <p:nvPr>
            <p:ph type="body" sz="quarter" idx="4294967295"/>
          </p:nvPr>
        </p:nvSpPr>
        <p:spPr>
          <a:xfrm>
            <a:off x="500034" y="357166"/>
            <a:ext cx="8139783" cy="857250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一、業務報告 </a:t>
            </a:r>
            <a:r>
              <a:rPr lang="en-US" altLang="zh-TW" sz="36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6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續</a:t>
            </a:r>
            <a:r>
              <a:rPr lang="en-US" altLang="zh-TW" sz="36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CN" altLang="en-US" sz="36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9552" y="1196752"/>
            <a:ext cx="8280920" cy="555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kumimoji="1"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執行情形</a:t>
            </a:r>
            <a:r>
              <a:rPr kumimoji="1" lang="zh-TW" altLang="zh-TW" sz="2400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kumimoji="1" lang="en-US" altLang="zh-TW" sz="2400" dirty="0" smtClean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2400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2000" b="1" dirty="0">
                <a:latin typeface="微軟正黑體"/>
                <a:ea typeface="微軟正黑體"/>
              </a:rPr>
              <a:t>1.</a:t>
            </a:r>
            <a:r>
              <a:rPr kumimoji="1" lang="zh-TW" altLang="zh-TW" sz="2000" b="1" dirty="0">
                <a:latin typeface="微軟正黑體"/>
                <a:ea typeface="微軟正黑體"/>
              </a:rPr>
              <a:t>本校校史展示廳於</a:t>
            </a:r>
            <a:r>
              <a:rPr kumimoji="1" lang="x-none" altLang="zh-TW" sz="2000" b="1" dirty="0">
                <a:latin typeface="微軟正黑體"/>
                <a:ea typeface="微軟正黑體"/>
              </a:rPr>
              <a:t>107</a:t>
            </a:r>
            <a:r>
              <a:rPr kumimoji="1" lang="zh-TW" altLang="zh-TW" sz="2000" b="1" dirty="0">
                <a:latin typeface="微軟正黑體"/>
                <a:ea typeface="微軟正黑體"/>
              </a:rPr>
              <a:t>年</a:t>
            </a:r>
            <a:r>
              <a:rPr kumimoji="1" lang="x-none" altLang="zh-TW" sz="2000" b="1" dirty="0">
                <a:latin typeface="微軟正黑體"/>
                <a:ea typeface="微軟正黑體"/>
              </a:rPr>
              <a:t>3</a:t>
            </a:r>
            <a:r>
              <a:rPr kumimoji="1" lang="zh-TW" altLang="zh-TW" sz="2000" b="1" dirty="0">
                <a:latin typeface="微軟正黑體"/>
                <a:ea typeface="微軟正黑體"/>
              </a:rPr>
              <a:t>月底裝修工程陸續完工，</a:t>
            </a:r>
            <a:r>
              <a:rPr kumimoji="1" lang="x-none" altLang="zh-TW" sz="2000" b="1" dirty="0">
                <a:latin typeface="微軟正黑體"/>
                <a:ea typeface="微軟正黑體"/>
              </a:rPr>
              <a:t>107</a:t>
            </a:r>
            <a:r>
              <a:rPr kumimoji="1" lang="zh-TW" altLang="zh-TW" sz="2000" b="1" dirty="0">
                <a:latin typeface="微軟正黑體"/>
                <a:ea typeface="微軟正黑體"/>
              </a:rPr>
              <a:t>年</a:t>
            </a:r>
            <a:r>
              <a:rPr kumimoji="1" lang="x-none" altLang="zh-TW" sz="2000" b="1" dirty="0">
                <a:latin typeface="微軟正黑體"/>
                <a:ea typeface="微軟正黑體"/>
              </a:rPr>
              <a:t>5</a:t>
            </a:r>
            <a:r>
              <a:rPr kumimoji="1" lang="zh-TW" altLang="zh-TW" sz="2000" b="1" dirty="0">
                <a:latin typeface="微軟正黑體"/>
                <a:ea typeface="微軟正黑體"/>
              </a:rPr>
              <a:t>月初完成大圖</a:t>
            </a:r>
            <a:r>
              <a:rPr kumimoji="1" lang="zh-TW" altLang="zh-TW" sz="2000" b="1" dirty="0" smtClean="0">
                <a:latin typeface="微軟正黑體"/>
                <a:ea typeface="微軟正黑體"/>
              </a:rPr>
              <a:t>輸出、</a:t>
            </a:r>
            <a:r>
              <a:rPr kumimoji="1" lang="zh-TW" altLang="zh-TW" sz="2000" b="1" dirty="0">
                <a:latin typeface="微軟正黑體"/>
                <a:ea typeface="微軟正黑體"/>
              </a:rPr>
              <a:t>展品規劃及多媒體互動展示等項目。主要內容有校史大事紀、原住民教育專區、獎牌及史料文件展示區、多媒體互動展示區、校園環景導覽、校友故事區及時光走廊等</a:t>
            </a:r>
            <a:r>
              <a:rPr kumimoji="1" lang="zh-TW" altLang="zh-TW" sz="2000" b="1" dirty="0" smtClean="0">
                <a:latin typeface="微軟正黑體"/>
                <a:ea typeface="微軟正黑體"/>
              </a:rPr>
              <a:t>。</a:t>
            </a:r>
            <a:endParaRPr kumimoji="1" lang="en-US" altLang="zh-TW" sz="2000" b="1" dirty="0">
              <a:latin typeface="微軟正黑體"/>
              <a:ea typeface="微軟正黑體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2000" b="1" dirty="0" smtClean="0">
              <a:latin typeface="微軟正黑體"/>
              <a:ea typeface="微軟正黑體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2000" b="1" dirty="0" smtClean="0">
                <a:latin typeface="微軟正黑體"/>
                <a:ea typeface="微軟正黑體"/>
              </a:rPr>
              <a:t>2.</a:t>
            </a:r>
            <a:r>
              <a:rPr kumimoji="1" lang="x-none" altLang="zh-TW" sz="2000" b="1" dirty="0">
                <a:latin typeface="微軟正黑體"/>
                <a:ea typeface="微軟正黑體"/>
              </a:rPr>
              <a:t>107</a:t>
            </a:r>
            <a:r>
              <a:rPr kumimoji="1" lang="zh-TW" altLang="zh-TW" sz="2000" b="1" dirty="0">
                <a:latin typeface="微軟正黑體"/>
                <a:ea typeface="微軟正黑體"/>
              </a:rPr>
              <a:t>年</a:t>
            </a:r>
            <a:r>
              <a:rPr kumimoji="1" lang="x-none" altLang="zh-TW" sz="2000" b="1" dirty="0">
                <a:latin typeface="微軟正黑體"/>
                <a:ea typeface="微軟正黑體"/>
              </a:rPr>
              <a:t>5</a:t>
            </a:r>
            <a:r>
              <a:rPr kumimoji="1" lang="zh-TW" altLang="zh-TW" sz="2000" b="1" dirty="0">
                <a:latin typeface="微軟正黑體"/>
                <a:ea typeface="微軟正黑體"/>
              </a:rPr>
              <a:t>月</a:t>
            </a:r>
            <a:r>
              <a:rPr kumimoji="1" lang="x-none" altLang="zh-TW" sz="2000" b="1" dirty="0">
                <a:latin typeface="微軟正黑體"/>
                <a:ea typeface="微軟正黑體"/>
              </a:rPr>
              <a:t>25</a:t>
            </a:r>
            <a:r>
              <a:rPr kumimoji="1" lang="zh-TW" altLang="zh-TW" sz="2000" b="1" dirty="0">
                <a:latin typeface="微軟正黑體"/>
                <a:ea typeface="微軟正黑體"/>
              </a:rPr>
              <a:t>日為本校創校三十週年校慶日，當日</a:t>
            </a:r>
            <a:r>
              <a:rPr kumimoji="1" lang="zh-TW" altLang="zh-TW" sz="2000" b="1" dirty="0" smtClean="0">
                <a:latin typeface="微軟正黑體"/>
                <a:ea typeface="微軟正黑體"/>
              </a:rPr>
              <a:t>舉</a:t>
            </a:r>
            <a:r>
              <a:rPr kumimoji="1" lang="zh-TW" altLang="en-US" sz="2000" b="1" dirty="0" smtClean="0">
                <a:latin typeface="微軟正黑體"/>
                <a:ea typeface="微軟正黑體"/>
              </a:rPr>
              <a:t>行</a:t>
            </a:r>
            <a:r>
              <a:rPr kumimoji="1" lang="zh-TW" altLang="zh-TW" sz="2000" b="1" dirty="0" smtClean="0">
                <a:latin typeface="微軟正黑體"/>
                <a:ea typeface="微軟正黑體"/>
              </a:rPr>
              <a:t>『</a:t>
            </a:r>
            <a:r>
              <a:rPr kumimoji="1" lang="zh-TW" altLang="zh-TW" sz="2000" b="1" dirty="0">
                <a:latin typeface="微軟正黑體"/>
                <a:ea typeface="微軟正黑體"/>
              </a:rPr>
              <a:t>校史展示廳』揭牌儀式，由楊定一董事長、王貴雲董事、廖張京棣顧問、黃振青董事、樓迎統校長、校友會呂靜宜理事長為校史展示廳揭牌，並為貴賓及校友進行導覽及簡介</a:t>
            </a:r>
            <a:r>
              <a:rPr kumimoji="1" lang="zh-TW" altLang="zh-TW" sz="2000" b="1" dirty="0" smtClean="0">
                <a:latin typeface="微軟正黑體"/>
                <a:ea typeface="微軟正黑體"/>
              </a:rPr>
              <a:t>。</a:t>
            </a:r>
            <a:endParaRPr kumimoji="1" lang="en-US" altLang="zh-TW" sz="2000" b="1" dirty="0" smtClean="0">
              <a:latin typeface="微軟正黑體"/>
              <a:ea typeface="微軟正黑體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2000" b="1" dirty="0" smtClean="0">
              <a:latin typeface="微軟正黑體"/>
              <a:ea typeface="微軟正黑體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2000" b="1" dirty="0">
                <a:latin typeface="微軟正黑體"/>
              </a:rPr>
              <a:t>3.</a:t>
            </a:r>
            <a:r>
              <a:rPr kumimoji="1" lang="zh-TW" altLang="zh-TW" sz="2000" b="1" dirty="0">
                <a:latin typeface="微軟正黑體"/>
                <a:ea typeface="微軟正黑體"/>
              </a:rPr>
              <a:t>本學期於新生圖書館利用活動中，另外為各新生班級進行校史展示廳導覽介紹，並與學務處合作進行學習單的填寫及反思，讓新生認識學校發展歷程，提升對學校認同感。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TW" altLang="zh-TW" sz="2300" b="1" dirty="0">
              <a:solidFill>
                <a:srgbClr val="9B2D1F">
                  <a:lumMod val="50000"/>
                </a:srgbClr>
              </a:solidFill>
              <a:latin typeface="微軟正黑體"/>
              <a:ea typeface="微軟正黑體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TW" altLang="zh-TW" sz="2400" b="1" dirty="0">
              <a:solidFill>
                <a:srgbClr val="9B2D1F">
                  <a:lumMod val="50000"/>
                </a:srgbClr>
              </a:solidFill>
              <a:latin typeface="微軟正黑體"/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637606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481" y="116632"/>
            <a:ext cx="4433841" cy="3670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322" y="116632"/>
            <a:ext cx="3036572" cy="24227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51" y="3786932"/>
            <a:ext cx="2943709" cy="22077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605" y="4776092"/>
            <a:ext cx="3036572" cy="19903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322" y="2539380"/>
            <a:ext cx="3036572" cy="22833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719" y="4149080"/>
            <a:ext cx="3237885" cy="24284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" y="980728"/>
            <a:ext cx="1554535" cy="23042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212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87640" y="1196752"/>
            <a:ext cx="78135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1"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kumimoji="1"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1" lang="x-none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持續進行圖書館自動化系統升級</a:t>
            </a:r>
            <a:r>
              <a:rPr kumimoji="1" lang="x-none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Symphony更新需求。預定於107</a:t>
            </a:r>
            <a:r>
              <a:rPr kumimoji="1" lang="x-none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年完成請購 </a:t>
            </a:r>
            <a:r>
              <a:rPr kumimoji="1" lang="x-none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規格確認及提報作業，預計108年完成採購。</a:t>
            </a:r>
            <a:endParaRPr kumimoji="1" lang="zh-TW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587640" y="2132856"/>
            <a:ext cx="7992888" cy="3284727"/>
          </a:xfrm>
          <a:prstGeom prst="rect">
            <a:avLst/>
          </a:prstGeom>
        </p:spPr>
        <p:txBody>
          <a:bodyPr vert="horz" wrap="square" tIns="72000" bIns="7200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9pPr>
          </a:lstStyle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執行情形</a:t>
            </a:r>
            <a:r>
              <a:rPr lang="zh-TW" altLang="zh-TW" sz="2400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2400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algn="just"/>
            <a:r>
              <a:rPr lang="en-US" altLang="zh-TW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zh-TW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由於</a:t>
            </a:r>
            <a:r>
              <a:rPr lang="zh-TW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圖書館自動化系統廠商</a:t>
            </a:r>
            <a:r>
              <a:rPr lang="x-none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美科公司今年3月人事</a:t>
            </a:r>
            <a:r>
              <a:rPr lang="zh-TW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成員</a:t>
            </a:r>
            <a:r>
              <a:rPr lang="x-none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大變動，</a:t>
            </a:r>
            <a:r>
              <a:rPr lang="zh-TW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台灣服務</a:t>
            </a:r>
            <a:r>
              <a:rPr lang="x-none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人員僅剩2位工程師，人力上無法提供良好服務，且美科公司未來在台政策不明，風險</a:t>
            </a:r>
            <a:r>
              <a:rPr lang="zh-TW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性增</a:t>
            </a:r>
            <a:r>
              <a:rPr lang="x-none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高，</a:t>
            </a:r>
            <a:r>
              <a:rPr lang="zh-TW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故目前已</a:t>
            </a:r>
            <a:r>
              <a:rPr lang="x-none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不考慮</a:t>
            </a:r>
            <a:r>
              <a:rPr lang="zh-TW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升級</a:t>
            </a:r>
            <a:r>
              <a:rPr lang="x-none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Symphony系統</a:t>
            </a:r>
            <a:r>
              <a:rPr lang="x-none" altLang="zh-TW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algn="just"/>
            <a:endParaRPr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algn="just"/>
            <a:r>
              <a:rPr lang="en-US" altLang="zh-TW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x-none" altLang="zh-TW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</a:t>
            </a:r>
            <a:r>
              <a:rPr lang="zh-TW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庚</a:t>
            </a:r>
            <a:r>
              <a:rPr lang="x-none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</a:t>
            </a:r>
            <a:r>
              <a:rPr lang="zh-TW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</a:t>
            </a:r>
            <a:r>
              <a:rPr lang="x-none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、明志</a:t>
            </a:r>
            <a:r>
              <a:rPr lang="zh-TW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科大</a:t>
            </a:r>
            <a:r>
              <a:rPr lang="x-none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已改採用飛資得</a:t>
            </a:r>
            <a:r>
              <a:rPr lang="zh-TW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圖書館</a:t>
            </a:r>
            <a:r>
              <a:rPr lang="x-none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自動化系統(ALEPH)，衡量三校</a:t>
            </a:r>
            <a:r>
              <a:rPr lang="zh-TW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圖書館聯盟</a:t>
            </a:r>
            <a:r>
              <a:rPr lang="x-none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合作</a:t>
            </a:r>
            <a:r>
              <a:rPr lang="zh-TW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機制</a:t>
            </a:r>
            <a:r>
              <a:rPr lang="x-none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擬</a:t>
            </a:r>
            <a:r>
              <a:rPr lang="x-none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對飛資得自動化系統(A</a:t>
            </a:r>
            <a:r>
              <a:rPr lang="x-none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leph</a:t>
            </a:r>
            <a:r>
              <a:rPr lang="x-none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及新雲端自動化系統Alma)進行觀察評估，</a:t>
            </a:r>
            <a:r>
              <a:rPr lang="zh-TW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目前外部</a:t>
            </a:r>
            <a:r>
              <a:rPr lang="x-none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系統介接及部份客製化功能仍在</a:t>
            </a:r>
            <a:r>
              <a:rPr lang="zh-TW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檢視</a:t>
            </a:r>
            <a:r>
              <a:rPr lang="x-none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與討論階段，擬明年(108)提報教育部獎補助款採購預算，</a:t>
            </a:r>
            <a:r>
              <a:rPr lang="zh-TW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預計</a:t>
            </a:r>
            <a:r>
              <a:rPr lang="x-none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後年(109)完成新系統採購及更換作業</a:t>
            </a:r>
            <a:r>
              <a:rPr lang="x-none" altLang="zh-TW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4294967295"/>
          </p:nvPr>
        </p:nvSpPr>
        <p:spPr>
          <a:xfrm>
            <a:off x="500034" y="357166"/>
            <a:ext cx="8139783" cy="857250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一、業務報告 </a:t>
            </a:r>
            <a:r>
              <a:rPr lang="en-US" altLang="zh-TW" sz="36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6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續</a:t>
            </a:r>
            <a:r>
              <a:rPr lang="en-US" altLang="zh-TW" sz="36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CN" altLang="en-US" sz="36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29659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3548" y="1340768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x-none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規劃採購</a:t>
            </a:r>
            <a:r>
              <a:rPr lang="x-none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VR虛擬實境相關設備，提供讀者於視聽中心進行另類閱讀新體驗</a:t>
            </a:r>
            <a:r>
              <a:rPr lang="x-none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584709" y="2420888"/>
            <a:ext cx="8208912" cy="2422953"/>
          </a:xfrm>
          <a:prstGeom prst="rect">
            <a:avLst/>
          </a:prstGeom>
        </p:spPr>
        <p:txBody>
          <a:bodyPr vert="horz" tIns="72000" bIns="7200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9pPr>
          </a:lstStyle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zh-TW" altLang="zh-TW" sz="28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執行情形</a:t>
            </a:r>
            <a:r>
              <a:rPr lang="zh-TW" altLang="zh-TW" sz="2800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2800" dirty="0" smtClean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/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校本部圖書館已於</a:t>
            </a:r>
            <a:r>
              <a:rPr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月份完成本分部虛擬實境相關設備採購，並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於圖書館</a:t>
            </a:r>
            <a:r>
              <a:rPr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B1</a:t>
            </a:r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視聽中心團體欣賞室</a:t>
            </a:r>
            <a:r>
              <a:rPr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和</a:t>
            </a:r>
            <a:r>
              <a:rPr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建置</a:t>
            </a:r>
            <a:r>
              <a:rPr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『</a:t>
            </a:r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虛擬實境體驗區</a:t>
            </a:r>
            <a:r>
              <a:rPr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』</a:t>
            </a:r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，相關借用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要點將</a:t>
            </a:r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公告於圖書館網頁，預計於</a:t>
            </a:r>
            <a:r>
              <a:rPr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月份開放預約使用，未來可讓師生體驗</a:t>
            </a:r>
            <a:r>
              <a:rPr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VR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虛擬</a:t>
            </a:r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實境的數位新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視野</a:t>
            </a:r>
            <a:r>
              <a:rPr lang="zh-TW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x-none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4294967295"/>
          </p:nvPr>
        </p:nvSpPr>
        <p:spPr>
          <a:xfrm>
            <a:off x="500034" y="357166"/>
            <a:ext cx="8139783" cy="857250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一、業務報告 </a:t>
            </a:r>
            <a:r>
              <a:rPr lang="en-US" altLang="zh-TW" sz="36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6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續</a:t>
            </a:r>
            <a:r>
              <a:rPr lang="en-US" altLang="zh-TW" sz="36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CN" altLang="en-US" sz="36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1710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5"/>
          <p:cNvSpPr>
            <a:spLocks noGrp="1"/>
          </p:cNvSpPr>
          <p:nvPr>
            <p:ph type="body" sz="quarter" idx="4294967295"/>
          </p:nvPr>
        </p:nvSpPr>
        <p:spPr>
          <a:xfrm>
            <a:off x="500034" y="357166"/>
            <a:ext cx="8139783" cy="857250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一、業務報告 </a:t>
            </a:r>
            <a:r>
              <a:rPr lang="en-US" altLang="zh-TW" sz="36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6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續</a:t>
            </a:r>
            <a:r>
              <a:rPr lang="en-US" altLang="zh-TW" sz="36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CN" altLang="en-US" sz="36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1213009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</a:t>
            </a:r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x-none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三校圖書館策略聯盟</a:t>
            </a:r>
            <a:r>
              <a:rPr lang="x-none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，規劃資料庫和電子書採用聯合訂購、共同使用的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方</a:t>
            </a:r>
            <a:r>
              <a:rPr lang="x-none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x-none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式，並進行創新服務可行性討論。</a:t>
            </a:r>
            <a:endParaRPr lang="zh-TW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440854" y="2317521"/>
            <a:ext cx="8379618" cy="3161617"/>
          </a:xfrm>
          <a:prstGeom prst="rect">
            <a:avLst/>
          </a:prstGeom>
        </p:spPr>
        <p:txBody>
          <a:bodyPr vert="horz" wrap="square" tIns="72000" bIns="7200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  <a:ea typeface="新細明體" charset="-120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zh-TW" altLang="zh-TW" sz="28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執行情形</a:t>
            </a:r>
            <a:r>
              <a:rPr lang="zh-TW" altLang="zh-TW" sz="2800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2800" dirty="0" smtClean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/>
            <a:r>
              <a:rPr lang="zh-TW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r>
              <a:rPr lang="zh-TW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校</a:t>
            </a:r>
            <a:r>
              <a:rPr lang="x-none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圖書館策略聯盟</a:t>
            </a:r>
            <a:r>
              <a:rPr lang="zh-TW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x-none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106</a:t>
            </a:r>
            <a:r>
              <a:rPr lang="zh-TW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學年完成共建共享採購</a:t>
            </a:r>
            <a:r>
              <a:rPr lang="x-none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udn</a:t>
            </a:r>
            <a:r>
              <a:rPr lang="zh-TW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電子書計劃，購入</a:t>
            </a:r>
            <a:r>
              <a:rPr lang="x-none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589</a:t>
            </a:r>
            <a:r>
              <a:rPr lang="zh-TW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冊中文電子書，並於</a:t>
            </a:r>
            <a:r>
              <a:rPr lang="x-none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107</a:t>
            </a:r>
            <a:r>
              <a:rPr lang="zh-TW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x-none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月進行三校聯合</a:t>
            </a:r>
            <a:r>
              <a:rPr lang="zh-TW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推廣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</a:t>
            </a:r>
            <a:r>
              <a:rPr lang="zh-TW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線</a:t>
            </a:r>
            <a:r>
              <a:rPr lang="zh-TW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上直播活動，藉以共同推廣</a:t>
            </a:r>
            <a:r>
              <a:rPr lang="x-none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udn</a:t>
            </a:r>
            <a:r>
              <a:rPr lang="zh-TW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電子書，提升利用率及達成資源共享目的。另共同購置</a:t>
            </a:r>
            <a:r>
              <a:rPr lang="x-none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Acer walking library 72</a:t>
            </a:r>
            <a:r>
              <a:rPr lang="zh-TW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種中文期刊平台，並透過新生圖書館利用活動、廠商有獎徵答及開立教育訓練課程等，加強推廣</a:t>
            </a:r>
            <a:r>
              <a:rPr lang="zh-TW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提升</a:t>
            </a:r>
            <a:r>
              <a:rPr lang="zh-TW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使用率</a:t>
            </a:r>
            <a:r>
              <a:rPr lang="zh-TW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en-US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en-US" altLang="zh-TW" sz="24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7423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60648"/>
            <a:ext cx="2808509" cy="38164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946597"/>
            <a:ext cx="2911990" cy="37091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164" y="157818"/>
            <a:ext cx="4955893" cy="27887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3" y="4221088"/>
            <a:ext cx="4114057" cy="24620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46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ducation-2">
  <a:themeElements>
    <a:clrScheme name="自定义 1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548DD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Education-2</Template>
  <TotalTime>184</TotalTime>
  <Words>1060</Words>
  <Application>Microsoft Office PowerPoint</Application>
  <PresentationFormat>如螢幕大小 (4:3)</PresentationFormat>
  <Paragraphs>58</Paragraphs>
  <Slides>13</Slides>
  <Notes>4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14" baseType="lpstr">
      <vt:lpstr>Education-2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cgust</dc:creator>
  <cp:lastModifiedBy>cgit</cp:lastModifiedBy>
  <cp:revision>22</cp:revision>
  <dcterms:created xsi:type="dcterms:W3CDTF">2018-10-17T06:34:08Z</dcterms:created>
  <dcterms:modified xsi:type="dcterms:W3CDTF">2018-10-22T06:53:48Z</dcterms:modified>
</cp:coreProperties>
</file>