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6"/>
  </p:notesMasterIdLst>
  <p:sldIdLst>
    <p:sldId id="256" r:id="rId4"/>
    <p:sldId id="271" r:id="rId5"/>
    <p:sldId id="264" r:id="rId6"/>
    <p:sldId id="261" r:id="rId7"/>
    <p:sldId id="262" r:id="rId8"/>
    <p:sldId id="270" r:id="rId9"/>
    <p:sldId id="272" r:id="rId10"/>
    <p:sldId id="265" r:id="rId11"/>
    <p:sldId id="268" r:id="rId12"/>
    <p:sldId id="266" r:id="rId13"/>
    <p:sldId id="269" r:id="rId14"/>
    <p:sldId id="273" r:id="rId1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A7BD"/>
    <a:srgbClr val="69B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淺色樣式 1 - 輔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淺色樣式 3 - 輔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1316" autoAdjust="0"/>
    <p:restoredTop sz="89589" autoAdjust="0"/>
  </p:normalViewPr>
  <p:slideViewPr>
    <p:cSldViewPr>
      <p:cViewPr>
        <p:scale>
          <a:sx n="80" d="100"/>
          <a:sy n="80" d="100"/>
        </p:scale>
        <p:origin x="-582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428EB-F3A7-4A96-BB1D-43FE156CDB2B}" type="datetimeFigureOut">
              <a:rPr lang="ko-KR" altLang="en-US" smtClean="0"/>
              <a:t>2018-10-23</a:t>
            </a:fld>
            <a:endParaRPr lang="ko-KR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3882-DEFD-4E72-8E13-72C60FD89A1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06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879812" y="2564904"/>
            <a:ext cx="3384376" cy="1397656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defRPr>
            </a:lvl1pPr>
          </a:lstStyle>
          <a:p>
            <a:pPr lvl="0"/>
            <a:r>
              <a:rPr lang="en-US" altLang="ko-KR" sz="3600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79664" y="4005064"/>
            <a:ext cx="3384376" cy="641571"/>
          </a:xfrm>
          <a:prstGeom prst="rect">
            <a:avLst/>
          </a:prstGeom>
        </p:spPr>
        <p:txBody>
          <a:bodyPr anchor="ctr"/>
          <a:lstStyle>
            <a:lvl1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 baseline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 OF YOUR </a:t>
            </a:r>
          </a:p>
          <a:p>
            <a:pPr lvl="0"/>
            <a:r>
              <a:rPr lang="en-US" altLang="ko-KR" dirty="0"/>
              <a:t>PRESENTATION HERE</a:t>
            </a:r>
            <a:endParaRPr lang="ko-KR" altLang="en-US" dirty="0"/>
          </a:p>
        </p:txBody>
      </p:sp>
      <p:sp>
        <p:nvSpPr>
          <p:cNvPr id="3" name="Oval 2"/>
          <p:cNvSpPr/>
          <p:nvPr userDrawn="1"/>
        </p:nvSpPr>
        <p:spPr>
          <a:xfrm>
            <a:off x="2979198" y="1328267"/>
            <a:ext cx="3240360" cy="4320480"/>
          </a:xfrm>
          <a:prstGeom prst="ellipse">
            <a:avLst/>
          </a:prstGeom>
          <a:noFill/>
          <a:ln w="15875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483768" y="404664"/>
            <a:ext cx="1944216" cy="60486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676775" y="404664"/>
            <a:ext cx="1944216" cy="60486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0389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247964" y="452670"/>
            <a:ext cx="1944216" cy="59526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444448" y="3699875"/>
            <a:ext cx="2304016" cy="27054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95536" y="3699875"/>
            <a:ext cx="3600160" cy="27054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9681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 userDrawn="1"/>
        </p:nvSpPr>
        <p:spPr>
          <a:xfrm rot="10800000">
            <a:off x="6804000" y="1"/>
            <a:ext cx="2340000" cy="31200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424595" y="382059"/>
            <a:ext cx="2160000" cy="2880000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260726" y="1969029"/>
            <a:ext cx="2160000" cy="2880000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424595" y="3550411"/>
            <a:ext cx="2160000" cy="2880000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588464" y="1969029"/>
            <a:ext cx="2160000" cy="2880000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Right Triangle 13"/>
          <p:cNvSpPr/>
          <p:nvPr userDrawn="1"/>
        </p:nvSpPr>
        <p:spPr>
          <a:xfrm>
            <a:off x="0" y="3738000"/>
            <a:ext cx="2340000" cy="31200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21026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591944" y="0"/>
            <a:ext cx="1980056" cy="23183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4752184" y="0"/>
            <a:ext cx="1980056" cy="23183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6912424" y="0"/>
            <a:ext cx="1980056" cy="23183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2591944" y="4539627"/>
            <a:ext cx="1980056" cy="23183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9" hasCustomPrompt="1"/>
          </p:nvPr>
        </p:nvSpPr>
        <p:spPr>
          <a:xfrm>
            <a:off x="4752184" y="4539627"/>
            <a:ext cx="1980056" cy="23183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20" hasCustomPrompt="1"/>
          </p:nvPr>
        </p:nvSpPr>
        <p:spPr>
          <a:xfrm>
            <a:off x="6912424" y="4539627"/>
            <a:ext cx="1980056" cy="23183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563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9144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9144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3717032"/>
            <a:ext cx="9144000" cy="31409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460500"/>
            <a:ext cx="6011911" cy="4077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283454" y="1988841"/>
            <a:ext cx="2834003" cy="28189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764934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9144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9144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KBM-정애\014-Fullppt\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15136"/>
            <a:ext cx="3672408" cy="488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71161" y="1929043"/>
            <a:ext cx="3325137" cy="30983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377124" y="674682"/>
            <a:ext cx="2376264" cy="5472612"/>
            <a:chOff x="2627784" y="1825002"/>
            <a:chExt cx="1198166" cy="2069560"/>
          </a:xfrm>
        </p:grpSpPr>
        <p:sp>
          <p:nvSpPr>
            <p:cNvPr id="7" name="Rounded Rectangle 6"/>
            <p:cNvSpPr/>
            <p:nvPr/>
          </p:nvSpPr>
          <p:spPr>
            <a:xfrm>
              <a:off x="2627784" y="1825002"/>
              <a:ext cx="1198166" cy="206956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155241" y="1922844"/>
              <a:ext cx="143251" cy="27666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168829" y="3704452"/>
              <a:ext cx="116076" cy="127684"/>
              <a:chOff x="2453209" y="5151638"/>
              <a:chExt cx="191820" cy="211002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3" name="Rounded Rectangle 12"/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526033" y="1124745"/>
            <a:ext cx="2091935" cy="43980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155545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843808" y="0"/>
            <a:ext cx="6300192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28438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926227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67544" y="0"/>
            <a:ext cx="3312368" cy="17968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67544" y="5061181"/>
            <a:ext cx="3312368" cy="17968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67544" y="1988840"/>
            <a:ext cx="3312368" cy="28803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724153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7"/>
            <a:ext cx="9144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508786"/>
            <a:ext cx="2849840" cy="486556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rgbClr val="57A7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034179"/>
            <a:ext cx="9144000" cy="76808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5802264"/>
            <a:ext cx="9144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" name="Picture 2" descr="G:\002-KIMS BUSINESS\007-02-Googleslidesppt\02-GSppt-Contents-Kim\20170429\02-\item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5165" y="477108"/>
            <a:ext cx="3101574" cy="4559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3"/>
          <p:cNvSpPr/>
          <p:nvPr userDrawn="1"/>
        </p:nvSpPr>
        <p:spPr>
          <a:xfrm rot="2539017">
            <a:off x="-150396" y="417145"/>
            <a:ext cx="1311499" cy="369112"/>
          </a:xfrm>
          <a:custGeom>
            <a:avLst/>
            <a:gdLst/>
            <a:ahLst/>
            <a:cxnLst/>
            <a:rect l="l" t="t" r="r" b="b"/>
            <a:pathLst>
              <a:path w="1311499" h="276834">
                <a:moveTo>
                  <a:pt x="0" y="168822"/>
                </a:moveTo>
                <a:lnTo>
                  <a:pt x="1257493" y="168822"/>
                </a:lnTo>
                <a:cubicBezTo>
                  <a:pt x="1287320" y="168822"/>
                  <a:pt x="1311499" y="193001"/>
                  <a:pt x="1311499" y="222828"/>
                </a:cubicBezTo>
                <a:cubicBezTo>
                  <a:pt x="1311499" y="252655"/>
                  <a:pt x="1287320" y="276834"/>
                  <a:pt x="1257493" y="276834"/>
                </a:cubicBezTo>
                <a:lnTo>
                  <a:pt x="98341" y="276834"/>
                </a:lnTo>
                <a:close/>
                <a:moveTo>
                  <a:pt x="13263" y="108012"/>
                </a:moveTo>
                <a:lnTo>
                  <a:pt x="131896" y="0"/>
                </a:lnTo>
                <a:lnTo>
                  <a:pt x="990679" y="0"/>
                </a:lnTo>
                <a:cubicBezTo>
                  <a:pt x="1020506" y="0"/>
                  <a:pt x="1044685" y="24179"/>
                  <a:pt x="1044685" y="54006"/>
                </a:cubicBezTo>
                <a:cubicBezTo>
                  <a:pt x="1044685" y="83833"/>
                  <a:pt x="1020506" y="108012"/>
                  <a:pt x="990679" y="108012"/>
                </a:cubicBezTo>
                <a:close/>
              </a:path>
            </a:pathLst>
          </a:custGeom>
          <a:solidFill>
            <a:schemeClr val="bg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7"/>
          <p:cNvSpPr/>
          <p:nvPr userDrawn="1"/>
        </p:nvSpPr>
        <p:spPr>
          <a:xfrm rot="2539017">
            <a:off x="7980742" y="6073545"/>
            <a:ext cx="1313980" cy="369113"/>
          </a:xfrm>
          <a:custGeom>
            <a:avLst/>
            <a:gdLst/>
            <a:ahLst/>
            <a:cxnLst/>
            <a:rect l="l" t="t" r="r" b="b"/>
            <a:pathLst>
              <a:path w="1313980" h="276835">
                <a:moveTo>
                  <a:pt x="282631" y="184641"/>
                </a:moveTo>
                <a:cubicBezTo>
                  <a:pt x="292404" y="174868"/>
                  <a:pt x="305907" y="168823"/>
                  <a:pt x="320820" y="168822"/>
                </a:cubicBezTo>
                <a:lnTo>
                  <a:pt x="1281494" y="168822"/>
                </a:lnTo>
                <a:lnTo>
                  <a:pt x="1162861" y="276834"/>
                </a:lnTo>
                <a:lnTo>
                  <a:pt x="320820" y="276835"/>
                </a:lnTo>
                <a:cubicBezTo>
                  <a:pt x="290992" y="276835"/>
                  <a:pt x="266814" y="252656"/>
                  <a:pt x="266814" y="222829"/>
                </a:cubicBezTo>
                <a:cubicBezTo>
                  <a:pt x="266814" y="207915"/>
                  <a:pt x="272859" y="194413"/>
                  <a:pt x="282631" y="184641"/>
                </a:cubicBezTo>
                <a:close/>
                <a:moveTo>
                  <a:pt x="15817" y="15819"/>
                </a:moveTo>
                <a:cubicBezTo>
                  <a:pt x="25590" y="6046"/>
                  <a:pt x="39091" y="1"/>
                  <a:pt x="54005" y="1"/>
                </a:cubicBezTo>
                <a:lnTo>
                  <a:pt x="1215638" y="0"/>
                </a:lnTo>
                <a:lnTo>
                  <a:pt x="1313980" y="108013"/>
                </a:lnTo>
                <a:lnTo>
                  <a:pt x="54005" y="108013"/>
                </a:lnTo>
                <a:cubicBezTo>
                  <a:pt x="24178" y="108013"/>
                  <a:pt x="0" y="83834"/>
                  <a:pt x="0" y="54007"/>
                </a:cubicBezTo>
                <a:cubicBezTo>
                  <a:pt x="0" y="39093"/>
                  <a:pt x="6044" y="25592"/>
                  <a:pt x="15817" y="15819"/>
                </a:cubicBezTo>
                <a:close/>
              </a:path>
            </a:pathLst>
          </a:cu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707904" y="3004317"/>
            <a:ext cx="5436096" cy="63143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707904" y="3635752"/>
            <a:ext cx="5436096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 userDrawn="1"/>
        </p:nvGrpSpPr>
        <p:grpSpPr>
          <a:xfrm>
            <a:off x="1359274" y="1808180"/>
            <a:ext cx="2420639" cy="3233848"/>
            <a:chOff x="894913" y="1065128"/>
            <a:chExt cx="2420639" cy="2425386"/>
          </a:xfrm>
        </p:grpSpPr>
        <p:pic>
          <p:nvPicPr>
            <p:cNvPr id="5" name="Picture 4" descr="G:\002-KIMS BUSINESS\007-02-Googleslidesppt\02-GSppt-Contents-Kim\20170429\02-\item02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4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004758">
              <a:off x="963129" y="1820488"/>
              <a:ext cx="1630218" cy="17098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G:\002-KIMS BUSINESS\007-02-Googleslidesppt\02-GSppt-Contents-Kim\20170429\02-\item02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8569023">
              <a:off x="1645526" y="1354124"/>
              <a:ext cx="1630218" cy="17098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115616" y="1539635"/>
              <a:ext cx="1616891" cy="16168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" name="Picture 4" descr="G:\002-KIMS BUSINESS\007-02-Googleslidesppt\02-GSppt-Contents-Kim\20170429\02-\item02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44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3475233">
              <a:off x="894913" y="1065128"/>
              <a:ext cx="1630218" cy="17098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d Slide Layout">
    <p:bg>
      <p:bgPr>
        <a:solidFill>
          <a:srgbClr val="57A7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3"/>
          <p:cNvSpPr/>
          <p:nvPr userDrawn="1"/>
        </p:nvSpPr>
        <p:spPr>
          <a:xfrm rot="2539017">
            <a:off x="-150396" y="417145"/>
            <a:ext cx="1311499" cy="369112"/>
          </a:xfrm>
          <a:custGeom>
            <a:avLst/>
            <a:gdLst/>
            <a:ahLst/>
            <a:cxnLst/>
            <a:rect l="l" t="t" r="r" b="b"/>
            <a:pathLst>
              <a:path w="1311499" h="276834">
                <a:moveTo>
                  <a:pt x="0" y="168822"/>
                </a:moveTo>
                <a:lnTo>
                  <a:pt x="1257493" y="168822"/>
                </a:lnTo>
                <a:cubicBezTo>
                  <a:pt x="1287320" y="168822"/>
                  <a:pt x="1311499" y="193001"/>
                  <a:pt x="1311499" y="222828"/>
                </a:cubicBezTo>
                <a:cubicBezTo>
                  <a:pt x="1311499" y="252655"/>
                  <a:pt x="1287320" y="276834"/>
                  <a:pt x="1257493" y="276834"/>
                </a:cubicBezTo>
                <a:lnTo>
                  <a:pt x="98341" y="276834"/>
                </a:lnTo>
                <a:close/>
                <a:moveTo>
                  <a:pt x="13263" y="108012"/>
                </a:moveTo>
                <a:lnTo>
                  <a:pt x="131896" y="0"/>
                </a:lnTo>
                <a:lnTo>
                  <a:pt x="990679" y="0"/>
                </a:lnTo>
                <a:cubicBezTo>
                  <a:pt x="1020506" y="0"/>
                  <a:pt x="1044685" y="24179"/>
                  <a:pt x="1044685" y="54006"/>
                </a:cubicBezTo>
                <a:cubicBezTo>
                  <a:pt x="1044685" y="83833"/>
                  <a:pt x="1020506" y="108012"/>
                  <a:pt x="990679" y="108012"/>
                </a:cubicBezTo>
                <a:close/>
              </a:path>
            </a:pathLst>
          </a:custGeom>
          <a:solidFill>
            <a:schemeClr val="bg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7"/>
          <p:cNvSpPr/>
          <p:nvPr userDrawn="1"/>
        </p:nvSpPr>
        <p:spPr>
          <a:xfrm rot="2539017">
            <a:off x="7980742" y="6073545"/>
            <a:ext cx="1313980" cy="369113"/>
          </a:xfrm>
          <a:custGeom>
            <a:avLst/>
            <a:gdLst/>
            <a:ahLst/>
            <a:cxnLst/>
            <a:rect l="l" t="t" r="r" b="b"/>
            <a:pathLst>
              <a:path w="1313980" h="276835">
                <a:moveTo>
                  <a:pt x="282631" y="184641"/>
                </a:moveTo>
                <a:cubicBezTo>
                  <a:pt x="292404" y="174868"/>
                  <a:pt x="305907" y="168823"/>
                  <a:pt x="320820" y="168822"/>
                </a:cubicBezTo>
                <a:lnTo>
                  <a:pt x="1281494" y="168822"/>
                </a:lnTo>
                <a:lnTo>
                  <a:pt x="1162861" y="276834"/>
                </a:lnTo>
                <a:lnTo>
                  <a:pt x="320820" y="276835"/>
                </a:lnTo>
                <a:cubicBezTo>
                  <a:pt x="290992" y="276835"/>
                  <a:pt x="266814" y="252656"/>
                  <a:pt x="266814" y="222829"/>
                </a:cubicBezTo>
                <a:cubicBezTo>
                  <a:pt x="266814" y="207915"/>
                  <a:pt x="272859" y="194413"/>
                  <a:pt x="282631" y="184641"/>
                </a:cubicBezTo>
                <a:close/>
                <a:moveTo>
                  <a:pt x="15817" y="15819"/>
                </a:moveTo>
                <a:cubicBezTo>
                  <a:pt x="25590" y="6046"/>
                  <a:pt x="39091" y="1"/>
                  <a:pt x="54005" y="1"/>
                </a:cubicBezTo>
                <a:lnTo>
                  <a:pt x="1215638" y="0"/>
                </a:lnTo>
                <a:lnTo>
                  <a:pt x="1313980" y="108013"/>
                </a:lnTo>
                <a:lnTo>
                  <a:pt x="54005" y="108013"/>
                </a:lnTo>
                <a:cubicBezTo>
                  <a:pt x="24178" y="108013"/>
                  <a:pt x="0" y="83834"/>
                  <a:pt x="0" y="54007"/>
                </a:cubicBezTo>
                <a:cubicBezTo>
                  <a:pt x="0" y="39093"/>
                  <a:pt x="6044" y="25592"/>
                  <a:pt x="15817" y="15819"/>
                </a:cubicBezTo>
                <a:close/>
              </a:path>
            </a:pathLst>
          </a:cu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2691166" y="425999"/>
            <a:ext cx="4378671" cy="5924465"/>
            <a:chOff x="2987824" y="255370"/>
            <a:chExt cx="3658591" cy="3712633"/>
          </a:xfrm>
        </p:grpSpPr>
        <p:sp>
          <p:nvSpPr>
            <p:cNvPr id="16" name="Rounded Rectangle 7"/>
            <p:cNvSpPr/>
            <p:nvPr userDrawn="1"/>
          </p:nvSpPr>
          <p:spPr>
            <a:xfrm rot="2743412">
              <a:off x="2570129" y="839249"/>
              <a:ext cx="1479455" cy="311698"/>
            </a:xfrm>
            <a:custGeom>
              <a:avLst/>
              <a:gdLst/>
              <a:ahLst/>
              <a:cxnLst/>
              <a:rect l="l" t="t" r="r" b="b"/>
              <a:pathLst>
                <a:path w="1313980" h="276835">
                  <a:moveTo>
                    <a:pt x="282631" y="184641"/>
                  </a:moveTo>
                  <a:cubicBezTo>
                    <a:pt x="292404" y="174868"/>
                    <a:pt x="305907" y="168823"/>
                    <a:pt x="320820" y="168822"/>
                  </a:cubicBezTo>
                  <a:lnTo>
                    <a:pt x="1281494" y="168822"/>
                  </a:lnTo>
                  <a:lnTo>
                    <a:pt x="1162861" y="276834"/>
                  </a:lnTo>
                  <a:lnTo>
                    <a:pt x="320820" y="276835"/>
                  </a:lnTo>
                  <a:cubicBezTo>
                    <a:pt x="290992" y="276835"/>
                    <a:pt x="266814" y="252656"/>
                    <a:pt x="266814" y="222829"/>
                  </a:cubicBezTo>
                  <a:cubicBezTo>
                    <a:pt x="266814" y="207915"/>
                    <a:pt x="272859" y="194413"/>
                    <a:pt x="282631" y="184641"/>
                  </a:cubicBezTo>
                  <a:close/>
                  <a:moveTo>
                    <a:pt x="15817" y="15819"/>
                  </a:moveTo>
                  <a:cubicBezTo>
                    <a:pt x="25590" y="6046"/>
                    <a:pt x="39091" y="1"/>
                    <a:pt x="54005" y="1"/>
                  </a:cubicBezTo>
                  <a:lnTo>
                    <a:pt x="1215638" y="0"/>
                  </a:lnTo>
                  <a:lnTo>
                    <a:pt x="1313980" y="108013"/>
                  </a:lnTo>
                  <a:lnTo>
                    <a:pt x="54005" y="108013"/>
                  </a:lnTo>
                  <a:cubicBezTo>
                    <a:pt x="24178" y="108013"/>
                    <a:pt x="0" y="83834"/>
                    <a:pt x="0" y="54007"/>
                  </a:cubicBezTo>
                  <a:cubicBezTo>
                    <a:pt x="0" y="39093"/>
                    <a:pt x="6044" y="25592"/>
                    <a:pt x="15817" y="15819"/>
                  </a:cubicBezTo>
                  <a:close/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ounded Rectangle 3"/>
            <p:cNvSpPr/>
            <p:nvPr userDrawn="1"/>
          </p:nvSpPr>
          <p:spPr>
            <a:xfrm rot="2588287">
              <a:off x="4911045" y="3207276"/>
              <a:ext cx="1476662" cy="311697"/>
            </a:xfrm>
            <a:custGeom>
              <a:avLst/>
              <a:gdLst/>
              <a:ahLst/>
              <a:cxnLst/>
              <a:rect l="l" t="t" r="r" b="b"/>
              <a:pathLst>
                <a:path w="1311499" h="276834">
                  <a:moveTo>
                    <a:pt x="0" y="168822"/>
                  </a:moveTo>
                  <a:lnTo>
                    <a:pt x="1257493" y="168822"/>
                  </a:lnTo>
                  <a:cubicBezTo>
                    <a:pt x="1287320" y="168822"/>
                    <a:pt x="1311499" y="193001"/>
                    <a:pt x="1311499" y="222828"/>
                  </a:cubicBezTo>
                  <a:cubicBezTo>
                    <a:pt x="1311499" y="252655"/>
                    <a:pt x="1287320" y="276834"/>
                    <a:pt x="1257493" y="276834"/>
                  </a:cubicBezTo>
                  <a:lnTo>
                    <a:pt x="98341" y="276834"/>
                  </a:lnTo>
                  <a:close/>
                  <a:moveTo>
                    <a:pt x="13263" y="108012"/>
                  </a:moveTo>
                  <a:lnTo>
                    <a:pt x="131896" y="0"/>
                  </a:lnTo>
                  <a:lnTo>
                    <a:pt x="990679" y="0"/>
                  </a:lnTo>
                  <a:cubicBezTo>
                    <a:pt x="1020506" y="0"/>
                    <a:pt x="1044685" y="24179"/>
                    <a:pt x="1044685" y="54006"/>
                  </a:cubicBezTo>
                  <a:cubicBezTo>
                    <a:pt x="1044685" y="83833"/>
                    <a:pt x="1020506" y="108012"/>
                    <a:pt x="990679" y="108012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/>
            <p:nvPr userDrawn="1"/>
          </p:nvGrpSpPr>
          <p:grpSpPr>
            <a:xfrm>
              <a:off x="2987824" y="302237"/>
              <a:ext cx="3658591" cy="3665766"/>
              <a:chOff x="894913" y="1065128"/>
              <a:chExt cx="2420639" cy="2425386"/>
            </a:xfrm>
          </p:grpSpPr>
          <p:pic>
            <p:nvPicPr>
              <p:cNvPr id="8" name="Picture 7" descr="G:\002-KIMS BUSINESS\007-02-Googleslidesppt\02-GSppt-Contents-Kim\20170429\02-\item02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44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004758">
                <a:off x="963129" y="1820488"/>
                <a:ext cx="1630218" cy="17098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4" descr="G:\002-KIMS BUSINESS\007-02-Googleslidesppt\02-GSppt-Contents-Kim\20170429\02-\item02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8569023">
                <a:off x="1645526" y="1354124"/>
                <a:ext cx="1630218" cy="17098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Oval 11"/>
              <p:cNvSpPr/>
              <p:nvPr/>
            </p:nvSpPr>
            <p:spPr>
              <a:xfrm>
                <a:off x="1115616" y="1539635"/>
                <a:ext cx="1616891" cy="16168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3" name="Picture 4" descr="G:\002-KIMS BUSINESS\007-02-Googleslidesppt\02-GSppt-Contents-Kim\20170429\02-\item02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44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3475233">
                <a:off x="894913" y="1065128"/>
                <a:ext cx="1630218" cy="17098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9" name="Oval 18"/>
            <p:cNvSpPr/>
            <p:nvPr userDrawn="1"/>
          </p:nvSpPr>
          <p:spPr>
            <a:xfrm>
              <a:off x="3452395" y="1155308"/>
              <a:ext cx="2188355" cy="2188355"/>
            </a:xfrm>
            <a:prstGeom prst="ellipse">
              <a:avLst/>
            </a:prstGeom>
            <a:noFill/>
            <a:ln w="15875"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392288" y="3044958"/>
            <a:ext cx="2359424" cy="76808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Welcome!!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92140" y="3813042"/>
            <a:ext cx="2359424" cy="76808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21661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7"/>
            <a:ext cx="9144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9144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69462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164637"/>
            <a:ext cx="8820472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3528" y="932723"/>
            <a:ext cx="8820472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97845489-B228-40CA-99BD-CBA41EE6F99E}"/>
              </a:ext>
            </a:extLst>
          </p:cNvPr>
          <p:cNvSpPr/>
          <p:nvPr userDrawn="1"/>
        </p:nvSpPr>
        <p:spPr>
          <a:xfrm>
            <a:off x="0" y="1412776"/>
            <a:ext cx="9144000" cy="54452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619672" y="164637"/>
            <a:ext cx="7524328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619672" y="932723"/>
            <a:ext cx="7524328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074184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63888" y="836712"/>
            <a:ext cx="1296144" cy="172819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3563888" y="2708920"/>
            <a:ext cx="1296144" cy="172819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563888" y="4581128"/>
            <a:ext cx="1296144" cy="172819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76077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540000" anchor="t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74002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52" r:id="rId3"/>
    <p:sldLayoutId id="2147483660" r:id="rId4"/>
    <p:sldLayoutId id="2147483662" r:id="rId5"/>
    <p:sldLayoutId id="2147483665" r:id="rId6"/>
    <p:sldLayoutId id="2147483666" r:id="rId7"/>
    <p:sldLayoutId id="2147483663" r:id="rId8"/>
    <p:sldLayoutId id="2147483664" r:id="rId9"/>
    <p:sldLayoutId id="2147483667" r:id="rId10"/>
    <p:sldLayoutId id="2147483668" r:id="rId11"/>
    <p:sldLayoutId id="2147483655" r:id="rId12"/>
    <p:sldLayoutId id="2147483669" r:id="rId13"/>
    <p:sldLayoutId id="2147483670" r:id="rId14"/>
    <p:sldLayoutId id="2147483671" r:id="rId15"/>
    <p:sldLayoutId id="2147483656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Relationship Id="rId5" Type="http://schemas.microsoft.com/office/2007/relationships/hdphoto" Target="../media/hdphoto5.wdp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altLang="zh-TW" dirty="0" smtClean="0">
                <a:ea typeface="맑은 고딕" pitchFamily="50" charset="-127"/>
              </a:rPr>
              <a:t>107</a:t>
            </a:r>
            <a:r>
              <a:rPr lang="zh-TW" altLang="en-US" dirty="0" smtClean="0">
                <a:ea typeface="맑은 고딕" pitchFamily="50" charset="-127"/>
              </a:rPr>
              <a:t>學年</a:t>
            </a:r>
            <a:r>
              <a:rPr lang="zh-TW" altLang="en-US" dirty="0">
                <a:ea typeface="맑은 고딕" pitchFamily="50" charset="-127"/>
              </a:rPr>
              <a:t>度</a:t>
            </a:r>
            <a:br>
              <a:rPr lang="zh-TW" altLang="en-US" dirty="0">
                <a:ea typeface="맑은 고딕" pitchFamily="50" charset="-127"/>
              </a:rPr>
            </a:br>
            <a:r>
              <a:rPr lang="zh-TW" altLang="en-US" dirty="0">
                <a:ea typeface="맑은 고딕" pitchFamily="50" charset="-127"/>
              </a:rPr>
              <a:t>圖書資訊</a:t>
            </a:r>
            <a:r>
              <a:rPr lang="zh-TW" altLang="en-US" dirty="0" smtClean="0">
                <a:ea typeface="맑은 고딕" pitchFamily="50" charset="-127"/>
              </a:rPr>
              <a:t>發展</a:t>
            </a:r>
            <a:endParaRPr lang="en-US" altLang="zh-TW" dirty="0" smtClean="0">
              <a:ea typeface="맑은 고딕" pitchFamily="50" charset="-127"/>
            </a:endParaRPr>
          </a:p>
          <a:p>
            <a:pPr lvl="0"/>
            <a:r>
              <a:rPr lang="zh-TW" altLang="en-US" dirty="0" smtClean="0">
                <a:ea typeface="맑은 고딕" pitchFamily="50" charset="-127"/>
              </a:rPr>
              <a:t>諮</a:t>
            </a:r>
            <a:r>
              <a:rPr lang="zh-TW" altLang="en-US" dirty="0">
                <a:ea typeface="맑은 고딕" pitchFamily="50" charset="-127"/>
              </a:rPr>
              <a:t>議委員會</a:t>
            </a:r>
            <a:endParaRPr lang="en-US" altLang="ko-KR" b="1" dirty="0">
              <a:solidFill>
                <a:srgbClr val="57A7BD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879812" y="4773149"/>
            <a:ext cx="3384376" cy="641571"/>
          </a:xfrm>
        </p:spPr>
        <p:txBody>
          <a:bodyPr/>
          <a:lstStyle/>
          <a:p>
            <a:pPr lvl="0"/>
            <a:r>
              <a:rPr lang="zh-TW" altLang="en-US" sz="1800" dirty="0"/>
              <a:t>嘉義分部圖資組</a:t>
            </a: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/>
              <a:t>推廣</a:t>
            </a:r>
            <a:r>
              <a:rPr lang="zh-TW" altLang="en-US" dirty="0" smtClean="0"/>
              <a:t>活動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TW" altLang="en-US" sz="3200" dirty="0"/>
              <a:t>電算中心推廣活動及教育訓練</a:t>
            </a:r>
          </a:p>
        </p:txBody>
      </p:sp>
      <p:grpSp>
        <p:nvGrpSpPr>
          <p:cNvPr id="9" name="群組 8"/>
          <p:cNvGrpSpPr/>
          <p:nvPr/>
        </p:nvGrpSpPr>
        <p:grpSpPr>
          <a:xfrm>
            <a:off x="168081" y="3605260"/>
            <a:ext cx="928935" cy="928935"/>
            <a:chOff x="4953197" y="1753784"/>
            <a:chExt cx="720080" cy="720080"/>
          </a:xfrm>
        </p:grpSpPr>
        <p:sp>
          <p:nvSpPr>
            <p:cNvPr id="6" name="Oval 10"/>
            <p:cNvSpPr/>
            <p:nvPr/>
          </p:nvSpPr>
          <p:spPr>
            <a:xfrm>
              <a:off x="4953197" y="1753784"/>
              <a:ext cx="720080" cy="720080"/>
            </a:xfrm>
            <a:prstGeom prst="ellipse">
              <a:avLst/>
            </a:prstGeom>
            <a:solidFill>
              <a:schemeClr val="accent2"/>
            </a:solidFill>
            <a:ln w="412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Oval 15"/>
            <p:cNvSpPr/>
            <p:nvPr/>
          </p:nvSpPr>
          <p:spPr>
            <a:xfrm>
              <a:off x="5061209" y="1861796"/>
              <a:ext cx="504056" cy="5040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Rectangle 9"/>
            <p:cNvSpPr/>
            <p:nvPr/>
          </p:nvSpPr>
          <p:spPr>
            <a:xfrm>
              <a:off x="5164230" y="1973437"/>
              <a:ext cx="298013" cy="278966"/>
            </a:xfrm>
            <a:custGeom>
              <a:avLst/>
              <a:gdLst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29618 w 3239999"/>
                <a:gd name="connsiteY32" fmla="*/ 2690698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2991331 w 3239999"/>
                <a:gd name="connsiteY3" fmla="*/ 2709748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29618 w 3239999"/>
                <a:gd name="connsiteY32" fmla="*/ 2690698 h 3032924"/>
                <a:gd name="connsiteX33" fmla="*/ 1576606 w 3239999"/>
                <a:gd name="connsiteY33" fmla="*/ 2776423 h 3032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239999" h="3032924">
                  <a:moveTo>
                    <a:pt x="1576606" y="2778202"/>
                  </a:moveTo>
                  <a:cubicBezTo>
                    <a:pt x="1576606" y="2778795"/>
                    <a:pt x="1663394" y="2792670"/>
                    <a:pt x="1663394" y="2778202"/>
                  </a:cubicBezTo>
                  <a:lnTo>
                    <a:pt x="1663394" y="2776423"/>
                  </a:lnTo>
                  <a:cubicBezTo>
                    <a:pt x="2185083" y="2605634"/>
                    <a:pt x="2444552" y="2500589"/>
                    <a:pt x="2991331" y="2709748"/>
                  </a:cubicBezTo>
                  <a:lnTo>
                    <a:pt x="3000856" y="526981"/>
                  </a:lnTo>
                  <a:lnTo>
                    <a:pt x="2855082" y="526981"/>
                  </a:lnTo>
                  <a:cubicBezTo>
                    <a:pt x="2857178" y="1175360"/>
                    <a:pt x="2859273" y="1823738"/>
                    <a:pt x="2861369" y="2472117"/>
                  </a:cubicBezTo>
                  <a:cubicBezTo>
                    <a:pt x="2483869" y="2318121"/>
                    <a:pt x="2052449" y="2439541"/>
                    <a:pt x="1663394" y="2765302"/>
                  </a:cubicBezTo>
                  <a:lnTo>
                    <a:pt x="1663394" y="526981"/>
                  </a:lnTo>
                  <a:lnTo>
                    <a:pt x="1663394" y="430441"/>
                  </a:lnTo>
                  <a:lnTo>
                    <a:pt x="1663394" y="402054"/>
                  </a:lnTo>
                  <a:cubicBezTo>
                    <a:pt x="1896442" y="149589"/>
                    <a:pt x="2115835" y="2106"/>
                    <a:pt x="2406065" y="22"/>
                  </a:cubicBezTo>
                  <a:cubicBezTo>
                    <a:pt x="2537987" y="-925"/>
                    <a:pt x="2684544" y="28169"/>
                    <a:pt x="2853673" y="91100"/>
                  </a:cubicBezTo>
                  <a:cubicBezTo>
                    <a:pt x="2854039" y="204214"/>
                    <a:pt x="2854404" y="317327"/>
                    <a:pt x="2854770" y="430441"/>
                  </a:cubicBezTo>
                  <a:lnTo>
                    <a:pt x="3120669" y="428517"/>
                  </a:lnTo>
                  <a:lnTo>
                    <a:pt x="3120669" y="738345"/>
                  </a:lnTo>
                  <a:lnTo>
                    <a:pt x="3239999" y="738345"/>
                  </a:lnTo>
                  <a:lnTo>
                    <a:pt x="3239999" y="3032924"/>
                  </a:lnTo>
                  <a:lnTo>
                    <a:pt x="0" y="3032924"/>
                  </a:lnTo>
                  <a:lnTo>
                    <a:pt x="0" y="738345"/>
                  </a:lnTo>
                  <a:lnTo>
                    <a:pt x="102477" y="738345"/>
                  </a:lnTo>
                  <a:lnTo>
                    <a:pt x="102477" y="428517"/>
                  </a:lnTo>
                  <a:lnTo>
                    <a:pt x="385229" y="430441"/>
                  </a:lnTo>
                  <a:cubicBezTo>
                    <a:pt x="385595" y="317327"/>
                    <a:pt x="385960" y="204214"/>
                    <a:pt x="386326" y="91100"/>
                  </a:cubicBezTo>
                  <a:cubicBezTo>
                    <a:pt x="555455" y="28169"/>
                    <a:pt x="702013" y="-925"/>
                    <a:pt x="833935" y="22"/>
                  </a:cubicBezTo>
                  <a:cubicBezTo>
                    <a:pt x="1124164" y="2106"/>
                    <a:pt x="1343558" y="149589"/>
                    <a:pt x="1576606" y="402054"/>
                  </a:cubicBezTo>
                  <a:lnTo>
                    <a:pt x="1576606" y="430441"/>
                  </a:lnTo>
                  <a:lnTo>
                    <a:pt x="1576606" y="526981"/>
                  </a:lnTo>
                  <a:lnTo>
                    <a:pt x="1576606" y="2765302"/>
                  </a:lnTo>
                  <a:cubicBezTo>
                    <a:pt x="1187550" y="2439541"/>
                    <a:pt x="756130" y="2318121"/>
                    <a:pt x="378630" y="2472117"/>
                  </a:cubicBezTo>
                  <a:lnTo>
                    <a:pt x="384918" y="526981"/>
                  </a:lnTo>
                  <a:lnTo>
                    <a:pt x="239143" y="526981"/>
                  </a:lnTo>
                  <a:lnTo>
                    <a:pt x="229618" y="2690698"/>
                  </a:lnTo>
                  <a:cubicBezTo>
                    <a:pt x="773243" y="2466244"/>
                    <a:pt x="1081748" y="2626096"/>
                    <a:pt x="1576606" y="2776423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13" name="群組 12"/>
          <p:cNvGrpSpPr/>
          <p:nvPr/>
        </p:nvGrpSpPr>
        <p:grpSpPr>
          <a:xfrm>
            <a:off x="157920" y="1757505"/>
            <a:ext cx="963813" cy="963813"/>
            <a:chOff x="6516216" y="889688"/>
            <a:chExt cx="720080" cy="720080"/>
          </a:xfrm>
        </p:grpSpPr>
        <p:sp>
          <p:nvSpPr>
            <p:cNvPr id="14" name="Oval 11"/>
            <p:cNvSpPr/>
            <p:nvPr/>
          </p:nvSpPr>
          <p:spPr>
            <a:xfrm>
              <a:off x="6516216" y="889688"/>
              <a:ext cx="720080" cy="720080"/>
            </a:xfrm>
            <a:prstGeom prst="ellipse">
              <a:avLst/>
            </a:prstGeom>
            <a:solidFill>
              <a:schemeClr val="accent4"/>
            </a:solidFill>
            <a:ln w="412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6"/>
            <p:cNvSpPr/>
            <p:nvPr/>
          </p:nvSpPr>
          <p:spPr>
            <a:xfrm>
              <a:off x="6624229" y="997700"/>
              <a:ext cx="504056" cy="5040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6" name="Rounded Rectangle 7"/>
            <p:cNvSpPr/>
            <p:nvPr/>
          </p:nvSpPr>
          <p:spPr>
            <a:xfrm>
              <a:off x="6741378" y="1122179"/>
              <a:ext cx="295600" cy="255098"/>
            </a:xfrm>
            <a:custGeom>
              <a:avLst/>
              <a:gdLst/>
              <a:ahLst/>
              <a:cxnLst/>
              <a:rect l="l" t="t" r="r" b="b"/>
              <a:pathLst>
                <a:path w="3240006" h="2796091">
                  <a:moveTo>
                    <a:pt x="686867" y="612319"/>
                  </a:moveTo>
                  <a:cubicBezTo>
                    <a:pt x="611281" y="612319"/>
                    <a:pt x="550007" y="673593"/>
                    <a:pt x="550007" y="749179"/>
                  </a:cubicBezTo>
                  <a:cubicBezTo>
                    <a:pt x="550007" y="824765"/>
                    <a:pt x="611281" y="886039"/>
                    <a:pt x="686867" y="886039"/>
                  </a:cubicBezTo>
                  <a:cubicBezTo>
                    <a:pt x="762453" y="886039"/>
                    <a:pt x="823727" y="824765"/>
                    <a:pt x="823727" y="749179"/>
                  </a:cubicBezTo>
                  <a:cubicBezTo>
                    <a:pt x="823727" y="673593"/>
                    <a:pt x="762453" y="612319"/>
                    <a:pt x="686867" y="612319"/>
                  </a:cubicBezTo>
                  <a:close/>
                  <a:moveTo>
                    <a:pt x="1587500" y="281447"/>
                  </a:moveTo>
                  <a:cubicBezTo>
                    <a:pt x="1432061" y="281447"/>
                    <a:pt x="1306053" y="407455"/>
                    <a:pt x="1306053" y="562894"/>
                  </a:cubicBezTo>
                  <a:cubicBezTo>
                    <a:pt x="1306053" y="718333"/>
                    <a:pt x="1432061" y="844341"/>
                    <a:pt x="1587500" y="844341"/>
                  </a:cubicBezTo>
                  <a:cubicBezTo>
                    <a:pt x="1742939" y="844341"/>
                    <a:pt x="1868947" y="718333"/>
                    <a:pt x="1868947" y="562894"/>
                  </a:cubicBezTo>
                  <a:cubicBezTo>
                    <a:pt x="1868947" y="407455"/>
                    <a:pt x="1742939" y="281447"/>
                    <a:pt x="1587500" y="281447"/>
                  </a:cubicBezTo>
                  <a:close/>
                  <a:moveTo>
                    <a:pt x="1587500" y="0"/>
                  </a:moveTo>
                  <a:cubicBezTo>
                    <a:pt x="1898378" y="0"/>
                    <a:pt x="2150394" y="252016"/>
                    <a:pt x="2150394" y="562894"/>
                  </a:cubicBezTo>
                  <a:cubicBezTo>
                    <a:pt x="2150394" y="786167"/>
                    <a:pt x="2020401" y="979078"/>
                    <a:pt x="1831095" y="1068260"/>
                  </a:cubicBezTo>
                  <a:lnTo>
                    <a:pt x="2215710" y="1068260"/>
                  </a:lnTo>
                  <a:cubicBezTo>
                    <a:pt x="2374756" y="1068260"/>
                    <a:pt x="2503688" y="1197192"/>
                    <a:pt x="2503688" y="1356238"/>
                  </a:cubicBezTo>
                  <a:lnTo>
                    <a:pt x="2503688" y="1474975"/>
                  </a:lnTo>
                  <a:lnTo>
                    <a:pt x="2656086" y="1474975"/>
                  </a:lnTo>
                  <a:cubicBezTo>
                    <a:pt x="2692420" y="1474975"/>
                    <a:pt x="2722815" y="1500405"/>
                    <a:pt x="2728975" y="1534767"/>
                  </a:cubicBezTo>
                  <a:lnTo>
                    <a:pt x="3240006" y="1109804"/>
                  </a:lnTo>
                  <a:lnTo>
                    <a:pt x="3240006" y="2754548"/>
                  </a:lnTo>
                  <a:lnTo>
                    <a:pt x="2728975" y="2329585"/>
                  </a:lnTo>
                  <a:cubicBezTo>
                    <a:pt x="2722815" y="2363946"/>
                    <a:pt x="2692420" y="2389375"/>
                    <a:pt x="2656086" y="2389375"/>
                  </a:cubicBezTo>
                  <a:lnTo>
                    <a:pt x="2503688" y="2389375"/>
                  </a:lnTo>
                  <a:lnTo>
                    <a:pt x="2503688" y="2508113"/>
                  </a:lnTo>
                  <a:cubicBezTo>
                    <a:pt x="2503688" y="2667159"/>
                    <a:pt x="2374756" y="2796091"/>
                    <a:pt x="2215710" y="2796091"/>
                  </a:cubicBezTo>
                  <a:lnTo>
                    <a:pt x="287978" y="2796091"/>
                  </a:lnTo>
                  <a:cubicBezTo>
                    <a:pt x="128932" y="2796091"/>
                    <a:pt x="0" y="2667159"/>
                    <a:pt x="0" y="2508113"/>
                  </a:cubicBezTo>
                  <a:lnTo>
                    <a:pt x="0" y="1356238"/>
                  </a:lnTo>
                  <a:cubicBezTo>
                    <a:pt x="0" y="1197192"/>
                    <a:pt x="128932" y="1068260"/>
                    <a:pt x="287978" y="1068260"/>
                  </a:cubicBezTo>
                  <a:lnTo>
                    <a:pt x="544513" y="1068260"/>
                  </a:lnTo>
                  <a:cubicBezTo>
                    <a:pt x="422089" y="1014226"/>
                    <a:pt x="336949" y="891645"/>
                    <a:pt x="336949" y="749179"/>
                  </a:cubicBezTo>
                  <a:cubicBezTo>
                    <a:pt x="336949" y="555925"/>
                    <a:pt x="493613" y="399261"/>
                    <a:pt x="686867" y="399261"/>
                  </a:cubicBezTo>
                  <a:cubicBezTo>
                    <a:pt x="880121" y="399261"/>
                    <a:pt x="1036785" y="555925"/>
                    <a:pt x="1036785" y="749179"/>
                  </a:cubicBezTo>
                  <a:cubicBezTo>
                    <a:pt x="1036785" y="891645"/>
                    <a:pt x="951645" y="1014226"/>
                    <a:pt x="829222" y="1068260"/>
                  </a:cubicBezTo>
                  <a:lnTo>
                    <a:pt x="1343906" y="1068260"/>
                  </a:lnTo>
                  <a:cubicBezTo>
                    <a:pt x="1154600" y="979078"/>
                    <a:pt x="1024606" y="786167"/>
                    <a:pt x="1024606" y="562894"/>
                  </a:cubicBezTo>
                  <a:cubicBezTo>
                    <a:pt x="1024606" y="252016"/>
                    <a:pt x="1276622" y="0"/>
                    <a:pt x="15875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2048" name="群組 2047"/>
          <p:cNvGrpSpPr/>
          <p:nvPr/>
        </p:nvGrpSpPr>
        <p:grpSpPr>
          <a:xfrm>
            <a:off x="201596" y="5371982"/>
            <a:ext cx="978318" cy="978318"/>
            <a:chOff x="1298537" y="4478127"/>
            <a:chExt cx="1062105" cy="1062105"/>
          </a:xfrm>
        </p:grpSpPr>
        <p:sp>
          <p:nvSpPr>
            <p:cNvPr id="33" name="Oval 10"/>
            <p:cNvSpPr/>
            <p:nvPr/>
          </p:nvSpPr>
          <p:spPr>
            <a:xfrm>
              <a:off x="1298537" y="4478127"/>
              <a:ext cx="1062105" cy="1062105"/>
            </a:xfrm>
            <a:prstGeom prst="ellipse">
              <a:avLst/>
            </a:prstGeom>
            <a:solidFill>
              <a:schemeClr val="accent2"/>
            </a:solidFill>
            <a:ln w="412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橢圓 20"/>
            <p:cNvSpPr/>
            <p:nvPr/>
          </p:nvSpPr>
          <p:spPr>
            <a:xfrm>
              <a:off x="1435875" y="4621313"/>
              <a:ext cx="787428" cy="7874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grpSp>
          <p:nvGrpSpPr>
            <p:cNvPr id="28" name="群組 27"/>
            <p:cNvGrpSpPr/>
            <p:nvPr/>
          </p:nvGrpSpPr>
          <p:grpSpPr>
            <a:xfrm>
              <a:off x="1619673" y="4835608"/>
              <a:ext cx="418166" cy="373015"/>
              <a:chOff x="4848826" y="4660704"/>
              <a:chExt cx="1032481" cy="921001"/>
            </a:xfrm>
          </p:grpSpPr>
          <p:grpSp>
            <p:nvGrpSpPr>
              <p:cNvPr id="29" name="群組 28"/>
              <p:cNvGrpSpPr/>
              <p:nvPr/>
            </p:nvGrpSpPr>
            <p:grpSpPr>
              <a:xfrm>
                <a:off x="4848828" y="4660704"/>
                <a:ext cx="1032479" cy="921001"/>
                <a:chOff x="2171371" y="4812255"/>
                <a:chExt cx="1032479" cy="921001"/>
              </a:xfrm>
            </p:grpSpPr>
            <p:sp>
              <p:nvSpPr>
                <p:cNvPr id="31" name="圓角矩形 30"/>
                <p:cNvSpPr/>
                <p:nvPr/>
              </p:nvSpPr>
              <p:spPr>
                <a:xfrm>
                  <a:off x="2171369" y="4926065"/>
                  <a:ext cx="1032479" cy="807191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32" name="圓角矩形 31"/>
                <p:cNvSpPr/>
                <p:nvPr/>
              </p:nvSpPr>
              <p:spPr>
                <a:xfrm>
                  <a:off x="2242593" y="4812255"/>
                  <a:ext cx="447905" cy="200921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</p:grpSp>
          <p:sp>
            <p:nvSpPr>
              <p:cNvPr id="30" name="矩形 29"/>
              <p:cNvSpPr/>
              <p:nvPr/>
            </p:nvSpPr>
            <p:spPr>
              <a:xfrm>
                <a:off x="4848826" y="5013176"/>
                <a:ext cx="1032479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</p:grpSp>
      <p:sp>
        <p:nvSpPr>
          <p:cNvPr id="40" name="Rounded Rectangle 23"/>
          <p:cNvSpPr/>
          <p:nvPr/>
        </p:nvSpPr>
        <p:spPr>
          <a:xfrm>
            <a:off x="1188239" y="1857901"/>
            <a:ext cx="4967938" cy="91595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1275">
            <a:solidFill>
              <a:srgbClr val="69B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zh-TW" altLang="en-US" sz="2000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辦理「保護智慧財產權宣導」，強化教師及行政人員智慧財產權之觀念</a:t>
            </a:r>
            <a:endParaRPr lang="en-US" altLang="zh-TW" sz="2000" dirty="0">
              <a:solidFill>
                <a:schemeClr val="dk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" name="Rounded Rectangle 23"/>
          <p:cNvSpPr/>
          <p:nvPr/>
        </p:nvSpPr>
        <p:spPr>
          <a:xfrm>
            <a:off x="1141491" y="3284984"/>
            <a:ext cx="5014686" cy="128491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1275">
            <a:solidFill>
              <a:srgbClr val="69B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zh-TW" altLang="zh-TW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辦理「社交工程的機制與防範之道」，強化教師及行政人員防範</a:t>
            </a:r>
            <a:r>
              <a:rPr lang="en-US" altLang="zh-TW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zh-TW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社交工程惡意電子郵件之觀念</a:t>
            </a:r>
            <a:endParaRPr lang="zh-TW" altLang="en-US" sz="200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2" name="Rounded Rectangle 23"/>
          <p:cNvSpPr/>
          <p:nvPr/>
        </p:nvSpPr>
        <p:spPr>
          <a:xfrm>
            <a:off x="1207604" y="5013177"/>
            <a:ext cx="4948574" cy="125557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1275">
            <a:solidFill>
              <a:srgbClr val="69B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atinLnBrk="0">
              <a:lnSpc>
                <a:spcPts val="2000"/>
              </a:lnSpc>
              <a:buClr>
                <a:schemeClr val="accent2">
                  <a:lumMod val="75000"/>
                </a:schemeClr>
              </a:buClr>
              <a:defRPr/>
            </a:pPr>
            <a:r>
              <a:rPr lang="zh-TW" altLang="en-US" sz="2000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每學期各舉辦二梯次「數位多媒體製作工作坊」，對象為本校師生，以強化師生</a:t>
            </a:r>
            <a:r>
              <a:rPr lang="zh-TW" altLang="en-US" sz="200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對</a:t>
            </a:r>
            <a:r>
              <a:rPr lang="zh-TW" altLang="en-US" sz="200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數位多媒體之</a:t>
            </a:r>
            <a:r>
              <a:rPr lang="zh-TW" altLang="en-US" sz="2000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運用</a:t>
            </a:r>
            <a:endParaRPr lang="zh-TW" altLang="zh-TW" sz="2000" dirty="0">
              <a:solidFill>
                <a:schemeClr val="dk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4098" name="Picture 2" descr="D:\活動照片\20180305智財權宣導\S__314573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3150" y="1476980"/>
            <a:ext cx="1728192" cy="12968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4099" name="Picture 3" descr="D:\工作坊\106-2工作坊\吸睛簡報有撇步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2444" y="2682626"/>
            <a:ext cx="1507849" cy="20104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4100" name="Picture 4" descr="D:\工作坊\106-1工作坊\ppt工作坊-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1632" y="4402130"/>
            <a:ext cx="1559710" cy="220348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5513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3"/>
          <p:cNvSpPr txBox="1">
            <a:spLocks/>
          </p:cNvSpPr>
          <p:nvPr/>
        </p:nvSpPr>
        <p:spPr>
          <a:xfrm>
            <a:off x="827584" y="2787046"/>
            <a:ext cx="2592288" cy="140624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4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近程目標</a:t>
            </a: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4369050" y="2067293"/>
            <a:ext cx="4176464" cy="2208245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TW" altLang="zh-TW" sz="3600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機房空調設備</a:t>
            </a:r>
            <a:endParaRPr lang="en-US" altLang="zh-TW" sz="3600" dirty="0">
              <a:solidFill>
                <a:srgbClr val="57A7BD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TW" altLang="zh-TW" sz="3600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數位教材製作</a:t>
            </a:r>
            <a:endParaRPr lang="zh-TW" altLang="en-US" sz="3600" dirty="0">
              <a:solidFill>
                <a:srgbClr val="57A7BD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8" name="圖片版面配置區 7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圖片版面配置區 11"/>
          <p:cNvPicPr>
            <a:picLocks noGrp="1" noChangeAspect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4696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sz="quarter" idx="10"/>
          </p:nvPr>
        </p:nvSpPr>
        <p:spPr>
          <a:xfrm>
            <a:off x="5076056" y="2996952"/>
            <a:ext cx="2448272" cy="631435"/>
          </a:xfrm>
        </p:spPr>
        <p:txBody>
          <a:bodyPr/>
          <a:lstStyle/>
          <a:p>
            <a:r>
              <a:rPr lang="zh-TW" altLang="en-US" dirty="0" smtClean="0"/>
              <a:t>報告完畢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5691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"/>
          <p:cNvSpPr txBox="1">
            <a:spLocks/>
          </p:cNvSpPr>
          <p:nvPr/>
        </p:nvSpPr>
        <p:spPr>
          <a:xfrm>
            <a:off x="0" y="2324878"/>
            <a:ext cx="2952328" cy="2208245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TW" altLang="en-US" sz="3600" b="1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重大</a:t>
            </a:r>
            <a:r>
              <a:rPr lang="zh-TW" altLang="en-US" sz="3600" b="1" dirty="0" smtClean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業務</a:t>
            </a:r>
            <a:endParaRPr lang="en-US" altLang="zh-TW" sz="3600" b="1" dirty="0" smtClean="0">
              <a:solidFill>
                <a:srgbClr val="57A7BD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3600" b="1" dirty="0" smtClean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圖書館</a:t>
            </a:r>
            <a:endParaRPr lang="en-US" altLang="zh-TW" sz="3600" b="1" dirty="0" smtClean="0">
              <a:solidFill>
                <a:srgbClr val="57A7BD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106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學年近程目標執行情形</a:t>
            </a:r>
          </a:p>
          <a:p>
            <a:pPr algn="ctr"/>
            <a:endParaRPr lang="zh-TW" altLang="en-US" sz="3600" b="1" dirty="0">
              <a:solidFill>
                <a:srgbClr val="57A7BD"/>
              </a:solidFill>
            </a:endParaRPr>
          </a:p>
        </p:txBody>
      </p:sp>
      <p:pic>
        <p:nvPicPr>
          <p:cNvPr id="2" name="圖片版面配置區 1"/>
          <p:cNvPicPr>
            <a:picLocks noGrp="1" noChangeAspect="1"/>
          </p:cNvPicPr>
          <p:nvPr>
            <p:ph type="pic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92388" y="0"/>
            <a:ext cx="1979612" cy="1773238"/>
          </a:xfrm>
        </p:spPr>
      </p:pic>
      <p:pic>
        <p:nvPicPr>
          <p:cNvPr id="4" name="圖片版面配置區 3"/>
          <p:cNvPicPr>
            <a:picLocks noGrp="1" noChangeAspect="1"/>
          </p:cNvPicPr>
          <p:nvPr>
            <p:ph type="pic" idx="16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52975" y="0"/>
            <a:ext cx="1979613" cy="1773238"/>
          </a:xfrm>
        </p:spPr>
      </p:pic>
      <p:pic>
        <p:nvPicPr>
          <p:cNvPr id="6" name="圖片版面配置區 5"/>
          <p:cNvPicPr>
            <a:picLocks noGrp="1" noChangeAspect="1"/>
          </p:cNvPicPr>
          <p:nvPr>
            <p:ph type="pic" idx="17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11975" y="0"/>
            <a:ext cx="1981200" cy="1773238"/>
          </a:xfrm>
        </p:spPr>
      </p:pic>
      <p:sp>
        <p:nvSpPr>
          <p:cNvPr id="14" name="文字方塊 13"/>
          <p:cNvSpPr txBox="1"/>
          <p:nvPr/>
        </p:nvSpPr>
        <p:spPr>
          <a:xfrm>
            <a:off x="2952328" y="1905506"/>
            <a:ext cx="595284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zh-TW" altLang="zh-TW" sz="3200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分部校</a:t>
            </a:r>
            <a:r>
              <a:rPr lang="zh-TW" altLang="zh-TW" sz="320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史</a:t>
            </a:r>
            <a:r>
              <a:rPr lang="zh-TW" altLang="zh-TW" sz="3200" smtClean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展示</a:t>
            </a:r>
            <a:r>
              <a:rPr lang="zh-TW" altLang="en-US" sz="320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廳</a:t>
            </a:r>
            <a:endParaRPr lang="en-US" altLang="zh-TW" sz="3200" dirty="0">
              <a:solidFill>
                <a:srgbClr val="57A7BD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altLang="zh-TW" sz="3200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VOD</a:t>
            </a:r>
            <a:r>
              <a:rPr lang="zh-TW" altLang="zh-TW" sz="3200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隨選視訊系統硬體設備</a:t>
            </a:r>
            <a:endParaRPr lang="en-US" altLang="zh-TW" sz="3200" dirty="0">
              <a:solidFill>
                <a:srgbClr val="57A7BD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zh-TW" altLang="zh-TW" sz="3200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更新廣播系統設備</a:t>
            </a:r>
            <a:endParaRPr lang="en-US" altLang="zh-TW" sz="3200" dirty="0">
              <a:solidFill>
                <a:srgbClr val="57A7BD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zh-TW" altLang="zh-TW" sz="3200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圖書館新書展示區空間調整</a:t>
            </a:r>
            <a:endParaRPr lang="zh-TW" altLang="en-US" sz="3200" dirty="0">
              <a:solidFill>
                <a:srgbClr val="57A7BD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1" name="圖片版面配置區 20"/>
          <p:cNvPicPr>
            <a:picLocks noGrp="1" noChangeAspect="1"/>
          </p:cNvPicPr>
          <p:nvPr>
            <p:ph type="pic" idx="1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27313" y="5084763"/>
            <a:ext cx="1981200" cy="1773237"/>
          </a:xfrm>
        </p:spPr>
      </p:pic>
      <p:pic>
        <p:nvPicPr>
          <p:cNvPr id="22" name="圖片版面配置區 21"/>
          <p:cNvPicPr>
            <a:picLocks noGrp="1" noChangeAspect="1"/>
          </p:cNvPicPr>
          <p:nvPr>
            <p:ph type="pic" idx="16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7900" y="5084763"/>
            <a:ext cx="1979613" cy="1773237"/>
          </a:xfrm>
        </p:spPr>
      </p:pic>
      <p:pic>
        <p:nvPicPr>
          <p:cNvPr id="23" name="圖片版面配置區 22"/>
          <p:cNvPicPr>
            <a:picLocks noGrp="1" noChangeAspect="1"/>
          </p:cNvPicPr>
          <p:nvPr>
            <p:ph type="pic" idx="17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48488" y="5084763"/>
            <a:ext cx="1979612" cy="1773237"/>
          </a:xfrm>
        </p:spPr>
      </p:pic>
    </p:spTree>
    <p:extLst>
      <p:ext uri="{BB962C8B-B14F-4D97-AF65-F5344CB8AC3E}">
        <p14:creationId xmlns:p14="http://schemas.microsoft.com/office/powerpoint/2010/main" val="416718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圖書館經費執行狀況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TW" altLang="en-US" sz="2800" dirty="0" smtClean="0"/>
              <a:t>各年度經費執行狀況</a:t>
            </a:r>
            <a:endParaRPr lang="zh-TW" altLang="en-US" sz="28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368429"/>
              </p:ext>
            </p:extLst>
          </p:nvPr>
        </p:nvGraphicFramePr>
        <p:xfrm>
          <a:off x="755576" y="1916832"/>
          <a:ext cx="8064895" cy="3239893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{5DA37D80-6434-44D0-A028-1B22A696006F}</a:tableStyleId>
              </a:tblPr>
              <a:tblGrid>
                <a:gridCol w="2192399"/>
                <a:gridCol w="2056073"/>
                <a:gridCol w="1872208"/>
                <a:gridCol w="1944215"/>
              </a:tblGrid>
              <a:tr h="864096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zh-TW" sz="2200" kern="100" dirty="0">
                          <a:latin typeface="微軟正黑體" pitchFamily="34" charset="-120"/>
                          <a:ea typeface="微軟正黑體" pitchFamily="34" charset="-120"/>
                        </a:rPr>
                        <a:t>類別</a:t>
                      </a:r>
                      <a:r>
                        <a:rPr kumimoji="0" lang="en-US" sz="2200" kern="100" dirty="0">
                          <a:latin typeface="微軟正黑體" pitchFamily="34" charset="-120"/>
                          <a:ea typeface="微軟正黑體" pitchFamily="34" charset="-120"/>
                        </a:rPr>
                        <a:t> \ </a:t>
                      </a:r>
                      <a:r>
                        <a:rPr kumimoji="0" lang="zh-TW" sz="2200" kern="100" dirty="0">
                          <a:latin typeface="微軟正黑體" pitchFamily="34" charset="-120"/>
                          <a:ea typeface="微軟正黑體" pitchFamily="34" charset="-120"/>
                        </a:rPr>
                        <a:t>學年度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200" kern="100" dirty="0" smtClean="0">
                          <a:latin typeface="微軟正黑體" pitchFamily="34" charset="-120"/>
                          <a:ea typeface="微軟正黑體" pitchFamily="34" charset="-120"/>
                        </a:rPr>
                        <a:t>104</a:t>
                      </a:r>
                      <a:r>
                        <a:rPr kumimoji="0" lang="zh-TW" sz="2200" kern="100" dirty="0" smtClean="0">
                          <a:latin typeface="微軟正黑體" pitchFamily="34" charset="-120"/>
                          <a:ea typeface="微軟正黑體" pitchFamily="34" charset="-120"/>
                        </a:rPr>
                        <a:t>學年</a:t>
                      </a:r>
                      <a:endParaRPr kumimoji="0" lang="zh-TW" sz="2200" b="1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200" b="1" kern="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105</a:t>
                      </a:r>
                      <a:r>
                        <a:rPr kumimoji="0" lang="zh-TW" sz="2200" b="1" kern="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學年</a:t>
                      </a:r>
                    </a:p>
                  </a:txBody>
                  <a:tcPr marL="17780" marR="177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2200" b="1" kern="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106</a:t>
                      </a:r>
                      <a:r>
                        <a:rPr kumimoji="0" lang="zh-TW" altLang="en-US" sz="2200" b="1" kern="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學年</a:t>
                      </a:r>
                      <a:endParaRPr kumimoji="0" lang="zh-TW" sz="2200" b="1" kern="100" dirty="0" smtClean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792598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zh-TW" sz="2200" kern="100" dirty="0">
                          <a:latin typeface="微軟正黑體" pitchFamily="34" charset="-120"/>
                          <a:ea typeface="微軟正黑體" pitchFamily="34" charset="-120"/>
                        </a:rPr>
                        <a:t>圖書經費</a:t>
                      </a:r>
                      <a:endParaRPr kumimoji="0" lang="zh-TW" sz="2200" b="1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399415" algn="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kumimoji="0" lang="en-US" sz="2200" kern="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2,606,325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399415" algn="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kumimoji="0" lang="en-US" sz="2200" kern="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2,973,275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99415" algn="r">
                        <a:lnSpc>
                          <a:spcPts val="2000"/>
                        </a:lnSpc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kumimoji="0" lang="en-US" sz="2200" kern="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2,709,170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792598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zh-TW" sz="2200" kern="100" dirty="0">
                          <a:latin typeface="微軟正黑體" pitchFamily="34" charset="-120"/>
                          <a:ea typeface="微軟正黑體" pitchFamily="34" charset="-120"/>
                        </a:rPr>
                        <a:t>儀器設備</a:t>
                      </a:r>
                      <a:endParaRPr kumimoji="0" lang="zh-TW" sz="2200" b="1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399415" algn="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kumimoji="0" lang="en-US" sz="2200" kern="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2,310,235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399415" algn="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kumimoji="0" lang="en-US" sz="2200" kern="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265,020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99415" algn="r">
                        <a:lnSpc>
                          <a:spcPts val="2000"/>
                        </a:lnSpc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kumimoji="0" lang="en-US" sz="2200" kern="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509,880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790601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zh-TW" sz="2200" kern="100" dirty="0">
                          <a:latin typeface="微軟正黑體" pitchFamily="34" charset="-120"/>
                          <a:ea typeface="微軟正黑體" pitchFamily="34" charset="-120"/>
                        </a:rPr>
                        <a:t>總</a:t>
                      </a:r>
                      <a:r>
                        <a:rPr kumimoji="0" lang="en-US" sz="2200" kern="100" dirty="0">
                          <a:latin typeface="微軟正黑體" pitchFamily="34" charset="-120"/>
                          <a:ea typeface="微軟正黑體" pitchFamily="34" charset="-120"/>
                        </a:rPr>
                        <a:t>    </a:t>
                      </a:r>
                      <a:r>
                        <a:rPr kumimoji="0" lang="zh-TW" sz="2200" kern="100" dirty="0">
                          <a:latin typeface="微軟正黑體" pitchFamily="34" charset="-120"/>
                          <a:ea typeface="微軟正黑體" pitchFamily="34" charset="-120"/>
                        </a:rPr>
                        <a:t>計</a:t>
                      </a:r>
                      <a:endParaRPr kumimoji="0" lang="zh-TW" sz="2200" b="1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399415" algn="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kumimoji="0" lang="en-US" sz="2200" kern="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4,916,560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399415" algn="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kumimoji="0" lang="en-US" sz="2200" kern="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3,238,295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99415" algn="r">
                        <a:lnSpc>
                          <a:spcPts val="2000"/>
                        </a:lnSpc>
                        <a:spcAft>
                          <a:spcPts val="0"/>
                        </a:spcAft>
                        <a:tabLst>
                          <a:tab pos="1068705" algn="l"/>
                        </a:tabLst>
                      </a:pPr>
                      <a:r>
                        <a:rPr kumimoji="0" lang="en-US" sz="2200" kern="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3,219,050</a:t>
                      </a:r>
                      <a:endParaRPr kumimoji="0" lang="zh-TW" sz="2200" kern="1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79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圖書館館藏現況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lvl="1" indent="0" algn="ctr">
              <a:buNone/>
            </a:pPr>
            <a:r>
              <a:rPr lang="zh-TW" altLang="en-US" sz="23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總館藏量</a:t>
            </a:r>
            <a:r>
              <a:rPr lang="en-US" altLang="zh-TW" sz="23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23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至</a:t>
            </a:r>
            <a:r>
              <a:rPr lang="en-US" altLang="zh-TW" sz="2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107</a:t>
            </a:r>
            <a:r>
              <a:rPr lang="zh-TW" altLang="en-US" sz="23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年</a:t>
            </a:r>
            <a:r>
              <a:rPr lang="en-US" altLang="zh-TW" sz="23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9</a:t>
            </a:r>
            <a:r>
              <a:rPr lang="zh-TW" altLang="en-US" sz="23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月止</a:t>
            </a:r>
            <a:r>
              <a:rPr lang="en-US" altLang="zh-TW" sz="23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)</a:t>
            </a:r>
          </a:p>
          <a:p>
            <a:endParaRPr lang="zh-TW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278077"/>
              </p:ext>
            </p:extLst>
          </p:nvPr>
        </p:nvGraphicFramePr>
        <p:xfrm>
          <a:off x="1259632" y="1628800"/>
          <a:ext cx="6840760" cy="38020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{5DA37D80-6434-44D0-A028-1B22A696006F}</a:tableStyleId>
              </a:tblPr>
              <a:tblGrid>
                <a:gridCol w="3420380"/>
                <a:gridCol w="3420380"/>
              </a:tblGrid>
              <a:tr h="633670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2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館藏</a:t>
                      </a:r>
                      <a:endParaRPr lang="en-US" sz="22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68580" marR="68580" marT="8255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621665"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22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數量</a:t>
                      </a:r>
                      <a:endParaRPr lang="en-US" sz="22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68580" marR="68580" marT="8255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33670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2000" b="0" kern="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中文圖書</a:t>
                      </a:r>
                      <a:r>
                        <a:rPr lang="en-US" sz="2000" b="0" kern="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(</a:t>
                      </a:r>
                      <a:r>
                        <a:rPr lang="zh-TW" sz="2000" b="0" kern="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冊</a:t>
                      </a:r>
                      <a:r>
                        <a:rPr lang="en-US" sz="2000" b="0" kern="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 </a:t>
                      </a:r>
                      <a:endParaRPr lang="en-US" sz="2000" b="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68580" marR="68580" marT="8255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2000" b="0" kern="1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63,197</a:t>
                      </a:r>
                      <a:endParaRPr kumimoji="0" lang="zh-TW" sz="2000" b="0" kern="1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33670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外文圖書</a:t>
                      </a:r>
                      <a:r>
                        <a:rPr lang="en-US" sz="2000" kern="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(</a:t>
                      </a:r>
                      <a:r>
                        <a:rPr lang="zh-TW" sz="2000" kern="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冊</a:t>
                      </a:r>
                      <a:r>
                        <a:rPr lang="en-US" sz="2000" kern="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 </a:t>
                      </a:r>
                      <a:endParaRPr lang="en-US" sz="2000" b="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68580" marR="68580" marT="8255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2000" b="0" kern="1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12,211</a:t>
                      </a:r>
                      <a:endParaRPr kumimoji="0" lang="zh-TW" sz="2000" b="0" kern="1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33670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多媒體資料</a:t>
                      </a:r>
                      <a:r>
                        <a:rPr lang="en-US" sz="2000" kern="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sz="2000" kern="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件</a:t>
                      </a:r>
                      <a:r>
                        <a:rPr lang="en-US" sz="2000" kern="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 </a:t>
                      </a:r>
                      <a:endParaRPr lang="en-US" sz="2000" b="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68580" marR="68580" marT="8255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621665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2000" b="0" kern="1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2,791</a:t>
                      </a:r>
                      <a:endParaRPr kumimoji="0" lang="en-US" sz="2000" b="0" kern="1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8255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33670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中文期刊 </a:t>
                      </a:r>
                      <a:endParaRPr lang="en-US" sz="2000" b="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68580" marR="68580" marT="8255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621665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2000" b="0" kern="1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75</a:t>
                      </a:r>
                      <a:endParaRPr kumimoji="0" lang="en-US" sz="2000" b="0" kern="1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8255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33670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西文期刊 </a:t>
                      </a:r>
                      <a:endParaRPr lang="en-US" sz="2000" b="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68580" marR="68580" marT="8255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621665" algn="ctr" rtl="0" eaLnBrk="1" latinLnBrk="0" hangingPunct="1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TW" sz="2000" b="0" kern="1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51</a:t>
                      </a:r>
                      <a:r>
                        <a:rPr kumimoji="0" lang="en-US" sz="2000" b="0" kern="1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endParaRPr kumimoji="0" lang="en-US" sz="2000" b="0" kern="1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8255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942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/>
              <a:t>推廣</a:t>
            </a:r>
            <a:r>
              <a:rPr lang="zh-TW" altLang="en-US" dirty="0" smtClean="0"/>
              <a:t>活動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TW" altLang="en-US" sz="3200" dirty="0"/>
              <a:t>圖書館</a:t>
            </a:r>
            <a:r>
              <a:rPr lang="en-US" altLang="zh-TW" sz="3200" dirty="0" smtClean="0"/>
              <a:t>106</a:t>
            </a:r>
            <a:r>
              <a:rPr lang="zh-TW" altLang="en-US" sz="3200" dirty="0" smtClean="0"/>
              <a:t>學年</a:t>
            </a:r>
            <a:r>
              <a:rPr lang="zh-TW" altLang="en-US" sz="3200" dirty="0"/>
              <a:t>共</a:t>
            </a:r>
            <a:r>
              <a:rPr lang="zh-TW" altLang="en-US" sz="3200" dirty="0" smtClean="0"/>
              <a:t>辦理</a:t>
            </a:r>
            <a:r>
              <a:rPr lang="en-US" altLang="zh-TW" sz="3200" dirty="0" smtClean="0"/>
              <a:t>26</a:t>
            </a:r>
            <a:r>
              <a:rPr lang="zh-TW" altLang="en-US" sz="3200" dirty="0" smtClean="0"/>
              <a:t>場</a:t>
            </a:r>
            <a:r>
              <a:rPr lang="zh-TW" altLang="en-US" sz="3200" dirty="0"/>
              <a:t>推廣</a:t>
            </a:r>
            <a:r>
              <a:rPr lang="zh-TW" altLang="en-US" sz="3200" dirty="0" smtClean="0"/>
              <a:t>活動</a:t>
            </a:r>
            <a:endParaRPr lang="zh-TW" altLang="en-US" sz="3200" dirty="0"/>
          </a:p>
        </p:txBody>
      </p:sp>
      <p:grpSp>
        <p:nvGrpSpPr>
          <p:cNvPr id="9" name="群組 8"/>
          <p:cNvGrpSpPr/>
          <p:nvPr/>
        </p:nvGrpSpPr>
        <p:grpSpPr>
          <a:xfrm>
            <a:off x="440324" y="3606427"/>
            <a:ext cx="928935" cy="928935"/>
            <a:chOff x="4953197" y="1753784"/>
            <a:chExt cx="720080" cy="720080"/>
          </a:xfrm>
        </p:grpSpPr>
        <p:sp>
          <p:nvSpPr>
            <p:cNvPr id="6" name="Oval 10"/>
            <p:cNvSpPr/>
            <p:nvPr/>
          </p:nvSpPr>
          <p:spPr>
            <a:xfrm>
              <a:off x="4953197" y="1753784"/>
              <a:ext cx="720080" cy="720080"/>
            </a:xfrm>
            <a:prstGeom prst="ellipse">
              <a:avLst/>
            </a:prstGeom>
            <a:solidFill>
              <a:schemeClr val="accent2"/>
            </a:solidFill>
            <a:ln w="412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Oval 15"/>
            <p:cNvSpPr/>
            <p:nvPr/>
          </p:nvSpPr>
          <p:spPr>
            <a:xfrm>
              <a:off x="5061209" y="1861796"/>
              <a:ext cx="504056" cy="5040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Rectangle 9"/>
            <p:cNvSpPr/>
            <p:nvPr/>
          </p:nvSpPr>
          <p:spPr>
            <a:xfrm>
              <a:off x="5164230" y="1973437"/>
              <a:ext cx="298013" cy="278966"/>
            </a:xfrm>
            <a:custGeom>
              <a:avLst/>
              <a:gdLst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29618 w 3239999"/>
                <a:gd name="connsiteY32" fmla="*/ 2690698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2991331 w 3239999"/>
                <a:gd name="connsiteY3" fmla="*/ 2709748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29618 w 3239999"/>
                <a:gd name="connsiteY32" fmla="*/ 2690698 h 3032924"/>
                <a:gd name="connsiteX33" fmla="*/ 1576606 w 3239999"/>
                <a:gd name="connsiteY33" fmla="*/ 2776423 h 3032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239999" h="3032924">
                  <a:moveTo>
                    <a:pt x="1576606" y="2778202"/>
                  </a:moveTo>
                  <a:cubicBezTo>
                    <a:pt x="1576606" y="2778795"/>
                    <a:pt x="1663394" y="2792670"/>
                    <a:pt x="1663394" y="2778202"/>
                  </a:cubicBezTo>
                  <a:lnTo>
                    <a:pt x="1663394" y="2776423"/>
                  </a:lnTo>
                  <a:cubicBezTo>
                    <a:pt x="2185083" y="2605634"/>
                    <a:pt x="2444552" y="2500589"/>
                    <a:pt x="2991331" y="2709748"/>
                  </a:cubicBezTo>
                  <a:lnTo>
                    <a:pt x="3000856" y="526981"/>
                  </a:lnTo>
                  <a:lnTo>
                    <a:pt x="2855082" y="526981"/>
                  </a:lnTo>
                  <a:cubicBezTo>
                    <a:pt x="2857178" y="1175360"/>
                    <a:pt x="2859273" y="1823738"/>
                    <a:pt x="2861369" y="2472117"/>
                  </a:cubicBezTo>
                  <a:cubicBezTo>
                    <a:pt x="2483869" y="2318121"/>
                    <a:pt x="2052449" y="2439541"/>
                    <a:pt x="1663394" y="2765302"/>
                  </a:cubicBezTo>
                  <a:lnTo>
                    <a:pt x="1663394" y="526981"/>
                  </a:lnTo>
                  <a:lnTo>
                    <a:pt x="1663394" y="430441"/>
                  </a:lnTo>
                  <a:lnTo>
                    <a:pt x="1663394" y="402054"/>
                  </a:lnTo>
                  <a:cubicBezTo>
                    <a:pt x="1896442" y="149589"/>
                    <a:pt x="2115835" y="2106"/>
                    <a:pt x="2406065" y="22"/>
                  </a:cubicBezTo>
                  <a:cubicBezTo>
                    <a:pt x="2537987" y="-925"/>
                    <a:pt x="2684544" y="28169"/>
                    <a:pt x="2853673" y="91100"/>
                  </a:cubicBezTo>
                  <a:cubicBezTo>
                    <a:pt x="2854039" y="204214"/>
                    <a:pt x="2854404" y="317327"/>
                    <a:pt x="2854770" y="430441"/>
                  </a:cubicBezTo>
                  <a:lnTo>
                    <a:pt x="3120669" y="428517"/>
                  </a:lnTo>
                  <a:lnTo>
                    <a:pt x="3120669" y="738345"/>
                  </a:lnTo>
                  <a:lnTo>
                    <a:pt x="3239999" y="738345"/>
                  </a:lnTo>
                  <a:lnTo>
                    <a:pt x="3239999" y="3032924"/>
                  </a:lnTo>
                  <a:lnTo>
                    <a:pt x="0" y="3032924"/>
                  </a:lnTo>
                  <a:lnTo>
                    <a:pt x="0" y="738345"/>
                  </a:lnTo>
                  <a:lnTo>
                    <a:pt x="102477" y="738345"/>
                  </a:lnTo>
                  <a:lnTo>
                    <a:pt x="102477" y="428517"/>
                  </a:lnTo>
                  <a:lnTo>
                    <a:pt x="385229" y="430441"/>
                  </a:lnTo>
                  <a:cubicBezTo>
                    <a:pt x="385595" y="317327"/>
                    <a:pt x="385960" y="204214"/>
                    <a:pt x="386326" y="91100"/>
                  </a:cubicBezTo>
                  <a:cubicBezTo>
                    <a:pt x="555455" y="28169"/>
                    <a:pt x="702013" y="-925"/>
                    <a:pt x="833935" y="22"/>
                  </a:cubicBezTo>
                  <a:cubicBezTo>
                    <a:pt x="1124164" y="2106"/>
                    <a:pt x="1343558" y="149589"/>
                    <a:pt x="1576606" y="402054"/>
                  </a:cubicBezTo>
                  <a:lnTo>
                    <a:pt x="1576606" y="430441"/>
                  </a:lnTo>
                  <a:lnTo>
                    <a:pt x="1576606" y="526981"/>
                  </a:lnTo>
                  <a:lnTo>
                    <a:pt x="1576606" y="2765302"/>
                  </a:lnTo>
                  <a:cubicBezTo>
                    <a:pt x="1187550" y="2439541"/>
                    <a:pt x="756130" y="2318121"/>
                    <a:pt x="378630" y="2472117"/>
                  </a:cubicBezTo>
                  <a:lnTo>
                    <a:pt x="384918" y="526981"/>
                  </a:lnTo>
                  <a:lnTo>
                    <a:pt x="239143" y="526981"/>
                  </a:lnTo>
                  <a:lnTo>
                    <a:pt x="229618" y="2690698"/>
                  </a:lnTo>
                  <a:cubicBezTo>
                    <a:pt x="773243" y="2466244"/>
                    <a:pt x="1081748" y="2626096"/>
                    <a:pt x="1576606" y="2776423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11" name="Rounded Rectangle 23"/>
          <p:cNvSpPr/>
          <p:nvPr/>
        </p:nvSpPr>
        <p:spPr>
          <a:xfrm>
            <a:off x="1484759" y="1776492"/>
            <a:ext cx="3384376" cy="58673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1275">
            <a:solidFill>
              <a:srgbClr val="69B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主題書、影展</a:t>
            </a:r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共</a:t>
            </a:r>
            <a:r>
              <a:rPr lang="en-US" altLang="zh-TW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場</a:t>
            </a:r>
            <a:endParaRPr lang="ko-KR" altLang="en-US" sz="2400" dirty="0">
              <a:solidFill>
                <a:schemeClr val="tx1"/>
              </a:solidFill>
              <a:latin typeface="微軟正黑體" panose="020B0604030504040204" pitchFamily="34" charset="-120"/>
            </a:endParaRPr>
          </a:p>
        </p:txBody>
      </p:sp>
      <p:grpSp>
        <p:nvGrpSpPr>
          <p:cNvPr id="13" name="群組 12"/>
          <p:cNvGrpSpPr/>
          <p:nvPr/>
        </p:nvGrpSpPr>
        <p:grpSpPr>
          <a:xfrm>
            <a:off x="430163" y="1758672"/>
            <a:ext cx="963813" cy="963813"/>
            <a:chOff x="6516216" y="889688"/>
            <a:chExt cx="720080" cy="720080"/>
          </a:xfrm>
        </p:grpSpPr>
        <p:sp>
          <p:nvSpPr>
            <p:cNvPr id="14" name="Oval 11"/>
            <p:cNvSpPr/>
            <p:nvPr/>
          </p:nvSpPr>
          <p:spPr>
            <a:xfrm>
              <a:off x="6516216" y="889688"/>
              <a:ext cx="720080" cy="720080"/>
            </a:xfrm>
            <a:prstGeom prst="ellipse">
              <a:avLst/>
            </a:prstGeom>
            <a:solidFill>
              <a:schemeClr val="accent4"/>
            </a:solidFill>
            <a:ln w="412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6"/>
            <p:cNvSpPr/>
            <p:nvPr/>
          </p:nvSpPr>
          <p:spPr>
            <a:xfrm>
              <a:off x="6624229" y="997700"/>
              <a:ext cx="504056" cy="5040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6" name="Rounded Rectangle 7"/>
            <p:cNvSpPr/>
            <p:nvPr/>
          </p:nvSpPr>
          <p:spPr>
            <a:xfrm>
              <a:off x="6741378" y="1122179"/>
              <a:ext cx="295600" cy="255098"/>
            </a:xfrm>
            <a:custGeom>
              <a:avLst/>
              <a:gdLst/>
              <a:ahLst/>
              <a:cxnLst/>
              <a:rect l="l" t="t" r="r" b="b"/>
              <a:pathLst>
                <a:path w="3240006" h="2796091">
                  <a:moveTo>
                    <a:pt x="686867" y="612319"/>
                  </a:moveTo>
                  <a:cubicBezTo>
                    <a:pt x="611281" y="612319"/>
                    <a:pt x="550007" y="673593"/>
                    <a:pt x="550007" y="749179"/>
                  </a:cubicBezTo>
                  <a:cubicBezTo>
                    <a:pt x="550007" y="824765"/>
                    <a:pt x="611281" y="886039"/>
                    <a:pt x="686867" y="886039"/>
                  </a:cubicBezTo>
                  <a:cubicBezTo>
                    <a:pt x="762453" y="886039"/>
                    <a:pt x="823727" y="824765"/>
                    <a:pt x="823727" y="749179"/>
                  </a:cubicBezTo>
                  <a:cubicBezTo>
                    <a:pt x="823727" y="673593"/>
                    <a:pt x="762453" y="612319"/>
                    <a:pt x="686867" y="612319"/>
                  </a:cubicBezTo>
                  <a:close/>
                  <a:moveTo>
                    <a:pt x="1587500" y="281447"/>
                  </a:moveTo>
                  <a:cubicBezTo>
                    <a:pt x="1432061" y="281447"/>
                    <a:pt x="1306053" y="407455"/>
                    <a:pt x="1306053" y="562894"/>
                  </a:cubicBezTo>
                  <a:cubicBezTo>
                    <a:pt x="1306053" y="718333"/>
                    <a:pt x="1432061" y="844341"/>
                    <a:pt x="1587500" y="844341"/>
                  </a:cubicBezTo>
                  <a:cubicBezTo>
                    <a:pt x="1742939" y="844341"/>
                    <a:pt x="1868947" y="718333"/>
                    <a:pt x="1868947" y="562894"/>
                  </a:cubicBezTo>
                  <a:cubicBezTo>
                    <a:pt x="1868947" y="407455"/>
                    <a:pt x="1742939" y="281447"/>
                    <a:pt x="1587500" y="281447"/>
                  </a:cubicBezTo>
                  <a:close/>
                  <a:moveTo>
                    <a:pt x="1587500" y="0"/>
                  </a:moveTo>
                  <a:cubicBezTo>
                    <a:pt x="1898378" y="0"/>
                    <a:pt x="2150394" y="252016"/>
                    <a:pt x="2150394" y="562894"/>
                  </a:cubicBezTo>
                  <a:cubicBezTo>
                    <a:pt x="2150394" y="786167"/>
                    <a:pt x="2020401" y="979078"/>
                    <a:pt x="1831095" y="1068260"/>
                  </a:cubicBezTo>
                  <a:lnTo>
                    <a:pt x="2215710" y="1068260"/>
                  </a:lnTo>
                  <a:cubicBezTo>
                    <a:pt x="2374756" y="1068260"/>
                    <a:pt x="2503688" y="1197192"/>
                    <a:pt x="2503688" y="1356238"/>
                  </a:cubicBezTo>
                  <a:lnTo>
                    <a:pt x="2503688" y="1474975"/>
                  </a:lnTo>
                  <a:lnTo>
                    <a:pt x="2656086" y="1474975"/>
                  </a:lnTo>
                  <a:cubicBezTo>
                    <a:pt x="2692420" y="1474975"/>
                    <a:pt x="2722815" y="1500405"/>
                    <a:pt x="2728975" y="1534767"/>
                  </a:cubicBezTo>
                  <a:lnTo>
                    <a:pt x="3240006" y="1109804"/>
                  </a:lnTo>
                  <a:lnTo>
                    <a:pt x="3240006" y="2754548"/>
                  </a:lnTo>
                  <a:lnTo>
                    <a:pt x="2728975" y="2329585"/>
                  </a:lnTo>
                  <a:cubicBezTo>
                    <a:pt x="2722815" y="2363946"/>
                    <a:pt x="2692420" y="2389375"/>
                    <a:pt x="2656086" y="2389375"/>
                  </a:cubicBezTo>
                  <a:lnTo>
                    <a:pt x="2503688" y="2389375"/>
                  </a:lnTo>
                  <a:lnTo>
                    <a:pt x="2503688" y="2508113"/>
                  </a:lnTo>
                  <a:cubicBezTo>
                    <a:pt x="2503688" y="2667159"/>
                    <a:pt x="2374756" y="2796091"/>
                    <a:pt x="2215710" y="2796091"/>
                  </a:cubicBezTo>
                  <a:lnTo>
                    <a:pt x="287978" y="2796091"/>
                  </a:lnTo>
                  <a:cubicBezTo>
                    <a:pt x="128932" y="2796091"/>
                    <a:pt x="0" y="2667159"/>
                    <a:pt x="0" y="2508113"/>
                  </a:cubicBezTo>
                  <a:lnTo>
                    <a:pt x="0" y="1356238"/>
                  </a:lnTo>
                  <a:cubicBezTo>
                    <a:pt x="0" y="1197192"/>
                    <a:pt x="128932" y="1068260"/>
                    <a:pt x="287978" y="1068260"/>
                  </a:cubicBezTo>
                  <a:lnTo>
                    <a:pt x="544513" y="1068260"/>
                  </a:lnTo>
                  <a:cubicBezTo>
                    <a:pt x="422089" y="1014226"/>
                    <a:pt x="336949" y="891645"/>
                    <a:pt x="336949" y="749179"/>
                  </a:cubicBezTo>
                  <a:cubicBezTo>
                    <a:pt x="336949" y="555925"/>
                    <a:pt x="493613" y="399261"/>
                    <a:pt x="686867" y="399261"/>
                  </a:cubicBezTo>
                  <a:cubicBezTo>
                    <a:pt x="880121" y="399261"/>
                    <a:pt x="1036785" y="555925"/>
                    <a:pt x="1036785" y="749179"/>
                  </a:cubicBezTo>
                  <a:cubicBezTo>
                    <a:pt x="1036785" y="891645"/>
                    <a:pt x="951645" y="1014226"/>
                    <a:pt x="829222" y="1068260"/>
                  </a:cubicBezTo>
                  <a:lnTo>
                    <a:pt x="1343906" y="1068260"/>
                  </a:lnTo>
                  <a:cubicBezTo>
                    <a:pt x="1154600" y="979078"/>
                    <a:pt x="1024606" y="786167"/>
                    <a:pt x="1024606" y="562894"/>
                  </a:cubicBezTo>
                  <a:cubicBezTo>
                    <a:pt x="1024606" y="252016"/>
                    <a:pt x="1276622" y="0"/>
                    <a:pt x="15875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sp>
        <p:nvSpPr>
          <p:cNvPr id="17" name="Rounded Rectangle 23"/>
          <p:cNvSpPr/>
          <p:nvPr/>
        </p:nvSpPr>
        <p:spPr>
          <a:xfrm>
            <a:off x="1500361" y="2536452"/>
            <a:ext cx="3384376" cy="58673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1275">
            <a:solidFill>
              <a:srgbClr val="69B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106</a:t>
            </a:r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圖書館週共</a:t>
            </a:r>
            <a:r>
              <a:rPr lang="en-US" altLang="zh-TW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場</a:t>
            </a:r>
            <a:endParaRPr lang="zh-TW" altLang="en-US" sz="24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048" name="群組 2047"/>
          <p:cNvGrpSpPr/>
          <p:nvPr/>
        </p:nvGrpSpPr>
        <p:grpSpPr>
          <a:xfrm>
            <a:off x="473839" y="5373149"/>
            <a:ext cx="978318" cy="978318"/>
            <a:chOff x="1298537" y="4478127"/>
            <a:chExt cx="1062105" cy="1062105"/>
          </a:xfrm>
        </p:grpSpPr>
        <p:sp>
          <p:nvSpPr>
            <p:cNvPr id="33" name="Oval 10"/>
            <p:cNvSpPr/>
            <p:nvPr/>
          </p:nvSpPr>
          <p:spPr>
            <a:xfrm>
              <a:off x="1298537" y="4478127"/>
              <a:ext cx="1062105" cy="1062105"/>
            </a:xfrm>
            <a:prstGeom prst="ellipse">
              <a:avLst/>
            </a:prstGeom>
            <a:solidFill>
              <a:schemeClr val="accent2"/>
            </a:solidFill>
            <a:ln w="412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橢圓 20"/>
            <p:cNvSpPr/>
            <p:nvPr/>
          </p:nvSpPr>
          <p:spPr>
            <a:xfrm>
              <a:off x="1435875" y="4621313"/>
              <a:ext cx="787428" cy="7874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grpSp>
          <p:nvGrpSpPr>
            <p:cNvPr id="28" name="群組 27"/>
            <p:cNvGrpSpPr/>
            <p:nvPr/>
          </p:nvGrpSpPr>
          <p:grpSpPr>
            <a:xfrm>
              <a:off x="1619673" y="4835608"/>
              <a:ext cx="418166" cy="373015"/>
              <a:chOff x="4848826" y="4660704"/>
              <a:chExt cx="1032481" cy="921001"/>
            </a:xfrm>
          </p:grpSpPr>
          <p:grpSp>
            <p:nvGrpSpPr>
              <p:cNvPr id="29" name="群組 28"/>
              <p:cNvGrpSpPr/>
              <p:nvPr/>
            </p:nvGrpSpPr>
            <p:grpSpPr>
              <a:xfrm>
                <a:off x="4848828" y="4660704"/>
                <a:ext cx="1032479" cy="921001"/>
                <a:chOff x="2171371" y="4812255"/>
                <a:chExt cx="1032479" cy="921001"/>
              </a:xfrm>
            </p:grpSpPr>
            <p:sp>
              <p:nvSpPr>
                <p:cNvPr id="31" name="圓角矩形 30"/>
                <p:cNvSpPr/>
                <p:nvPr/>
              </p:nvSpPr>
              <p:spPr>
                <a:xfrm>
                  <a:off x="2171369" y="4926065"/>
                  <a:ext cx="1032479" cy="807191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32" name="圓角矩形 31"/>
                <p:cNvSpPr/>
                <p:nvPr/>
              </p:nvSpPr>
              <p:spPr>
                <a:xfrm>
                  <a:off x="2242593" y="4812255"/>
                  <a:ext cx="447905" cy="200921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</p:grpSp>
          <p:sp>
            <p:nvSpPr>
              <p:cNvPr id="30" name="矩形 29"/>
              <p:cNvSpPr/>
              <p:nvPr/>
            </p:nvSpPr>
            <p:spPr>
              <a:xfrm>
                <a:off x="4848826" y="5013176"/>
                <a:ext cx="1032479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</p:grpSp>
      <p:sp>
        <p:nvSpPr>
          <p:cNvPr id="35" name="Rounded Rectangle 23"/>
          <p:cNvSpPr/>
          <p:nvPr/>
        </p:nvSpPr>
        <p:spPr>
          <a:xfrm>
            <a:off x="1501314" y="3299471"/>
            <a:ext cx="3384376" cy="58673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1275">
            <a:solidFill>
              <a:srgbClr val="69B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資料庫講習</a:t>
            </a:r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共</a:t>
            </a:r>
            <a:r>
              <a:rPr lang="en-US" altLang="zh-TW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場</a:t>
            </a:r>
            <a:endParaRPr lang="zh-TW" altLang="en-US" sz="24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" name="Rounded Rectangle 23"/>
          <p:cNvSpPr/>
          <p:nvPr/>
        </p:nvSpPr>
        <p:spPr>
          <a:xfrm>
            <a:off x="1493101" y="4150496"/>
            <a:ext cx="3384376" cy="58673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1275">
            <a:solidFill>
              <a:srgbClr val="69B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國際文化週共</a:t>
            </a:r>
            <a:r>
              <a:rPr lang="en-US" altLang="zh-TW" sz="2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場</a:t>
            </a:r>
          </a:p>
        </p:txBody>
      </p:sp>
      <p:sp>
        <p:nvSpPr>
          <p:cNvPr id="38" name="Rounded Rectangle 23"/>
          <p:cNvSpPr/>
          <p:nvPr/>
        </p:nvSpPr>
        <p:spPr>
          <a:xfrm>
            <a:off x="1484759" y="4936129"/>
            <a:ext cx="3384376" cy="58673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1275">
            <a:solidFill>
              <a:srgbClr val="69B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zh-TW" sz="2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新生教育</a:t>
            </a:r>
            <a:r>
              <a:rPr lang="zh-TW" altLang="zh-TW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訓練</a:t>
            </a:r>
            <a:r>
              <a:rPr lang="en-US" altLang="zh-TW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場</a:t>
            </a:r>
            <a:endParaRPr lang="zh-TW" altLang="en-US" sz="24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9" name="Rounded Rectangle 23"/>
          <p:cNvSpPr/>
          <p:nvPr/>
        </p:nvSpPr>
        <p:spPr>
          <a:xfrm>
            <a:off x="1484759" y="5770473"/>
            <a:ext cx="3384376" cy="58673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1275">
            <a:solidFill>
              <a:srgbClr val="69B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校慶攝影比賽</a:t>
            </a:r>
            <a:r>
              <a:rPr lang="en-US" altLang="zh-TW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場</a:t>
            </a:r>
            <a:endParaRPr lang="zh-TW" altLang="en-US" sz="24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058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90542" y="1823222"/>
            <a:ext cx="1730715" cy="10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059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62224" y="3346201"/>
            <a:ext cx="1759033" cy="10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060" name="Picture 5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62224" y="5008408"/>
            <a:ext cx="1813742" cy="10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061" name="Picture 6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92280" y="1363244"/>
            <a:ext cx="1831975" cy="10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2062" name="Picture 7" descr="D:\活動照片\庚你一起拍攝影展\IMG_20180926_085108_HDR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2203" y="2951461"/>
            <a:ext cx="1831975" cy="10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5668" y="4508740"/>
            <a:ext cx="1485043" cy="21032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2843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3"/>
          <p:cNvSpPr txBox="1">
            <a:spLocks/>
          </p:cNvSpPr>
          <p:nvPr/>
        </p:nvSpPr>
        <p:spPr>
          <a:xfrm>
            <a:off x="827584" y="2787046"/>
            <a:ext cx="2592288" cy="140624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4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近程目標</a:t>
            </a: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4369050" y="2067293"/>
            <a:ext cx="4451422" cy="2208245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HK" altLang="zh-TW" sz="3600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汰換圖書資料檢索區之</a:t>
            </a:r>
            <a:r>
              <a:rPr lang="zh-TW" altLang="zh-TW" sz="3600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電腦設備</a:t>
            </a:r>
            <a:endParaRPr lang="en-US" altLang="zh-TW" sz="3600" dirty="0">
              <a:solidFill>
                <a:srgbClr val="57A7BD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HK" altLang="zh-TW" sz="3600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規畫</a:t>
            </a:r>
            <a:r>
              <a:rPr lang="en-US" altLang="zh-TW" sz="3600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VR</a:t>
            </a:r>
            <a:r>
              <a:rPr lang="zh-TW" altLang="zh-TW" sz="3600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虛擬實境</a:t>
            </a:r>
            <a:r>
              <a:rPr lang="zh-HK" altLang="zh-TW" sz="3600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相關活動</a:t>
            </a:r>
            <a:endParaRPr lang="zh-TW" altLang="en-US" sz="3600" dirty="0">
              <a:solidFill>
                <a:srgbClr val="57A7BD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3" name="圖片版面配置區 12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圖片版面配置區 14"/>
          <p:cNvPicPr>
            <a:picLocks noGrp="1" noChangeAspect="1"/>
          </p:cNvPicPr>
          <p:nvPr>
            <p:ph type="pic" idx="10"/>
          </p:nvPr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5820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"/>
          <p:cNvSpPr txBox="1">
            <a:spLocks/>
          </p:cNvSpPr>
          <p:nvPr/>
        </p:nvSpPr>
        <p:spPr>
          <a:xfrm>
            <a:off x="0" y="2324878"/>
            <a:ext cx="2952328" cy="2208245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TW" altLang="en-US" sz="3600" b="1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重大</a:t>
            </a:r>
            <a:r>
              <a:rPr lang="zh-TW" altLang="en-US" sz="3600" b="1" dirty="0" smtClean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業務</a:t>
            </a:r>
            <a:endParaRPr lang="en-US" altLang="zh-TW" sz="3600" b="1" dirty="0" smtClean="0">
              <a:solidFill>
                <a:srgbClr val="57A7BD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3600" b="1" dirty="0" smtClean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電算中心</a:t>
            </a:r>
            <a:endParaRPr lang="en-US" altLang="zh-TW" sz="3600" b="1" dirty="0" smtClean="0">
              <a:solidFill>
                <a:srgbClr val="57A7BD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106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學年近程目標執行情形</a:t>
            </a:r>
          </a:p>
          <a:p>
            <a:pPr algn="ctr"/>
            <a:endParaRPr lang="zh-TW" altLang="en-US" sz="3600" b="1" dirty="0">
              <a:solidFill>
                <a:srgbClr val="57A7BD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59832" y="2324878"/>
            <a:ext cx="58326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zh-TW" altLang="zh-TW" sz="2400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建置新一代的網路資安防禦系統</a:t>
            </a:r>
            <a:endParaRPr lang="en-US" altLang="zh-TW" sz="2400" dirty="0">
              <a:solidFill>
                <a:srgbClr val="57A7BD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altLang="zh-TW" sz="2400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E</a:t>
            </a:r>
            <a:r>
              <a:rPr lang="zh-TW" altLang="zh-TW" sz="2400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化教室教學用電腦設備汰換更新</a:t>
            </a:r>
            <a:endParaRPr lang="en-US" altLang="zh-TW" sz="2400" dirty="0">
              <a:solidFill>
                <a:srgbClr val="57A7BD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altLang="zh-TW" sz="2400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E</a:t>
            </a:r>
            <a:r>
              <a:rPr lang="zh-TW" altLang="zh-TW" sz="2400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化教室電腦雲端管理系統</a:t>
            </a:r>
            <a:endParaRPr lang="en-US" altLang="zh-TW" sz="2400" dirty="0">
              <a:solidFill>
                <a:srgbClr val="57A7BD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zh-TW" altLang="zh-TW" sz="2400" dirty="0">
                <a:solidFill>
                  <a:srgbClr val="57A7BD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自製數位教材</a:t>
            </a:r>
            <a:endParaRPr lang="zh-TW" altLang="en-US" sz="2400" dirty="0">
              <a:solidFill>
                <a:srgbClr val="57A7BD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圖片版面配置區 4"/>
          <p:cNvSpPr>
            <a:spLocks noGrp="1"/>
          </p:cNvSpPr>
          <p:nvPr>
            <p:ph type="pic" idx="14"/>
          </p:nvPr>
        </p:nvSpPr>
        <p:spPr>
          <a:xfrm>
            <a:off x="2591944" y="1"/>
            <a:ext cx="1980056" cy="1772816"/>
          </a:xfrm>
        </p:spPr>
      </p:sp>
      <p:sp>
        <p:nvSpPr>
          <p:cNvPr id="7" name="圖片版面配置區 6"/>
          <p:cNvSpPr>
            <a:spLocks noGrp="1"/>
          </p:cNvSpPr>
          <p:nvPr>
            <p:ph type="pic" idx="16"/>
          </p:nvPr>
        </p:nvSpPr>
        <p:spPr>
          <a:xfrm>
            <a:off x="4752184" y="1"/>
            <a:ext cx="1980056" cy="1772816"/>
          </a:xfrm>
        </p:spPr>
      </p:sp>
      <p:sp>
        <p:nvSpPr>
          <p:cNvPr id="8" name="圖片版面配置區 7"/>
          <p:cNvSpPr>
            <a:spLocks noGrp="1"/>
          </p:cNvSpPr>
          <p:nvPr>
            <p:ph type="pic" idx="17"/>
          </p:nvPr>
        </p:nvSpPr>
        <p:spPr>
          <a:xfrm>
            <a:off x="6912424" y="0"/>
            <a:ext cx="1980056" cy="1772815"/>
          </a:xfrm>
        </p:spPr>
      </p:sp>
      <p:pic>
        <p:nvPicPr>
          <p:cNvPr id="13" name="圖片版面配置區 12"/>
          <p:cNvPicPr>
            <a:picLocks noGrp="1" noChangeAspect="1"/>
          </p:cNvPicPr>
          <p:nvPr>
            <p:ph type="pic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92388" y="0"/>
            <a:ext cx="1979612" cy="1773238"/>
          </a:xfrm>
        </p:spPr>
      </p:pic>
      <p:pic>
        <p:nvPicPr>
          <p:cNvPr id="15" name="圖片版面配置區 14"/>
          <p:cNvPicPr>
            <a:picLocks noGrp="1" noChangeAspect="1"/>
          </p:cNvPicPr>
          <p:nvPr>
            <p:ph type="pic" idx="16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52975" y="0"/>
            <a:ext cx="1979613" cy="1773238"/>
          </a:xfrm>
        </p:spPr>
      </p:pic>
      <p:pic>
        <p:nvPicPr>
          <p:cNvPr id="16" name="圖片版面配置區 15"/>
          <p:cNvPicPr>
            <a:picLocks noGrp="1" noChangeAspect="1"/>
          </p:cNvPicPr>
          <p:nvPr>
            <p:ph type="pic" idx="17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11975" y="0"/>
            <a:ext cx="1981200" cy="1773238"/>
          </a:xfrm>
        </p:spPr>
      </p:pic>
      <p:pic>
        <p:nvPicPr>
          <p:cNvPr id="8195" name="Picture 3" descr="C:\Users\WS660T\Downloads\153864187227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5711" y="5517232"/>
            <a:ext cx="6188160" cy="13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52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 smtClean="0"/>
              <a:t>電算中心經費執行狀況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TW" sz="2800" dirty="0" smtClean="0"/>
              <a:t>106</a:t>
            </a:r>
            <a:r>
              <a:rPr lang="zh-TW" altLang="en-US" sz="2800" dirty="0" smtClean="0"/>
              <a:t>學年執行狀況</a:t>
            </a:r>
            <a:endParaRPr lang="zh-TW" altLang="en-US" sz="2800" dirty="0"/>
          </a:p>
        </p:txBody>
      </p:sp>
      <p:graphicFrame>
        <p:nvGraphicFramePr>
          <p:cNvPr id="5" name="Group 9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0152657"/>
              </p:ext>
            </p:extLst>
          </p:nvPr>
        </p:nvGraphicFramePr>
        <p:xfrm>
          <a:off x="467544" y="2342000"/>
          <a:ext cx="8136460" cy="134366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{0505E3EF-67EA-436B-97B2-0124C06EBD24}</a:tableStyleId>
              </a:tblPr>
              <a:tblGrid>
                <a:gridCol w="1656184"/>
                <a:gridCol w="1008112"/>
                <a:gridCol w="1151980"/>
                <a:gridCol w="1008260"/>
                <a:gridCol w="1008112"/>
                <a:gridCol w="1152128"/>
                <a:gridCol w="1151684"/>
              </a:tblGrid>
              <a:tr h="313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2075" marR="92075" marT="46038" marB="46038"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系統設備</a:t>
                      </a:r>
                      <a:endParaRPr kumimoji="1" lang="zh-TW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網路設備</a:t>
                      </a:r>
                      <a:endParaRPr kumimoji="1" lang="zh-TW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軟體</a:t>
                      </a:r>
                      <a:endParaRPr kumimoji="1" lang="zh-TW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其它週邊</a:t>
                      </a:r>
                      <a:endParaRPr kumimoji="1" lang="zh-TW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維護費用</a:t>
                      </a:r>
                      <a:endParaRPr kumimoji="1" lang="zh-TW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合計</a:t>
                      </a:r>
                      <a:endParaRPr kumimoji="1" lang="zh-TW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1305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整體發展經費</a:t>
                      </a:r>
                      <a:endParaRPr kumimoji="1" lang="zh-TW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en-US" sz="160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957,600</a:t>
                      </a:r>
                      <a:endParaRPr kumimoji="1" lang="zh-TW" sz="16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en-US" sz="160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0</a:t>
                      </a:r>
                      <a:endParaRPr kumimoji="1" lang="zh-TW" sz="16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en-US" sz="160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0</a:t>
                      </a:r>
                      <a:endParaRPr kumimoji="1" lang="zh-TW" sz="16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en-US" sz="160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0</a:t>
                      </a:r>
                      <a:endParaRPr kumimoji="1" lang="zh-TW" sz="16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kumimoji="1" lang="en-US" sz="160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0</a:t>
                      </a:r>
                      <a:endParaRPr kumimoji="1" lang="zh-TW" sz="16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kumimoji="1" lang="en-US" sz="1600" u="none" strike="noStrike" kern="1200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957,600</a:t>
                      </a:r>
                      <a:endParaRPr kumimoji="1" lang="zh-TW" sz="1600" u="none" strike="noStrike" kern="1200" cap="none" normalizeH="0" baseline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1305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學校自籌經費</a:t>
                      </a:r>
                      <a:endParaRPr kumimoji="1" lang="zh-TW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en-US" sz="1600" u="none" strike="noStrike" kern="1200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85,260</a:t>
                      </a:r>
                      <a:endParaRPr kumimoji="1" lang="zh-TW" sz="1600" u="none" strike="noStrike" kern="1200" cap="none" normalizeH="0" baseline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en-US" sz="1600" u="none" strike="noStrike" kern="1200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3,179,925</a:t>
                      </a:r>
                      <a:endParaRPr kumimoji="1" lang="zh-TW" sz="1600" u="none" strike="noStrike" kern="1200" cap="none" normalizeH="0" baseline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en-US" sz="1600" u="none" strike="noStrike" kern="1200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0</a:t>
                      </a:r>
                      <a:endParaRPr kumimoji="1" lang="zh-TW" sz="1600" u="none" strike="noStrike" kern="1200" cap="none" normalizeH="0" baseline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en-US" sz="1600" u="none" strike="noStrike" kern="1200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0</a:t>
                      </a:r>
                      <a:endParaRPr kumimoji="1" lang="zh-TW" sz="1600" u="none" strike="noStrike" kern="1200" cap="none" normalizeH="0" baseline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kumimoji="1" lang="en-US" sz="160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208,588</a:t>
                      </a:r>
                      <a:endParaRPr kumimoji="1" lang="zh-TW" sz="16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kumimoji="1" lang="en-US" sz="160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3,473,773</a:t>
                      </a:r>
                      <a:endParaRPr kumimoji="1" lang="zh-TW" sz="16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1305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合計</a:t>
                      </a:r>
                      <a:endParaRPr kumimoji="1" lang="zh-TW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itchFamily="18" charset="0"/>
                      </a:endParaRPr>
                    </a:p>
                  </a:txBody>
                  <a:tcPr marL="92075" marR="92075" marT="46038" marB="46038"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en-US" sz="1600" u="none" strike="noStrike" kern="1200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1,042,860</a:t>
                      </a:r>
                      <a:endParaRPr kumimoji="1" lang="zh-TW" sz="1600" u="none" strike="noStrike" kern="1200" cap="none" normalizeH="0" baseline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en-US" sz="1600" u="none" strike="noStrike" kern="1200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3,179,925</a:t>
                      </a:r>
                      <a:endParaRPr kumimoji="1" lang="zh-TW" sz="1600" u="none" strike="noStrike" kern="1200" cap="none" normalizeH="0" baseline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en-US" sz="1600" u="none" strike="noStrike" kern="1200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0</a:t>
                      </a:r>
                      <a:endParaRPr kumimoji="1" lang="zh-TW" sz="1600" u="none" strike="noStrike" kern="1200" cap="none" normalizeH="0" baseline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en-US" sz="1600" u="none" strike="noStrike" kern="1200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0</a:t>
                      </a:r>
                      <a:endParaRPr kumimoji="1" lang="zh-TW" sz="1600" u="none" strike="noStrike" kern="1200" cap="none" normalizeH="0" baseline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kumimoji="1" lang="en-US" sz="1600" u="none" strike="noStrike" kern="1200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208,588</a:t>
                      </a:r>
                      <a:endParaRPr kumimoji="1" lang="zh-TW" sz="1600" u="none" strike="noStrike" kern="1200" cap="none" normalizeH="0" baseline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kumimoji="1" lang="en-US" altLang="zh-TW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4,431,373</a:t>
                      </a:r>
                      <a:r>
                        <a:rPr kumimoji="1" lang="en-US" sz="160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 </a:t>
                      </a:r>
                      <a:endParaRPr kumimoji="1" lang="zh-TW" sz="16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540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dirty="0"/>
              <a:t>推廣</a:t>
            </a:r>
            <a:r>
              <a:rPr lang="zh-TW" altLang="en-US" dirty="0" smtClean="0"/>
              <a:t>活動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TW" altLang="en-US" sz="3200" dirty="0"/>
              <a:t>電算中心推廣活動及教育訓練</a:t>
            </a:r>
          </a:p>
        </p:txBody>
      </p:sp>
      <p:grpSp>
        <p:nvGrpSpPr>
          <p:cNvPr id="9" name="群組 8"/>
          <p:cNvGrpSpPr/>
          <p:nvPr/>
        </p:nvGrpSpPr>
        <p:grpSpPr>
          <a:xfrm>
            <a:off x="110268" y="3605260"/>
            <a:ext cx="928935" cy="928935"/>
            <a:chOff x="4953197" y="1753784"/>
            <a:chExt cx="720080" cy="720080"/>
          </a:xfrm>
        </p:grpSpPr>
        <p:sp>
          <p:nvSpPr>
            <p:cNvPr id="6" name="Oval 10"/>
            <p:cNvSpPr/>
            <p:nvPr/>
          </p:nvSpPr>
          <p:spPr>
            <a:xfrm>
              <a:off x="4953197" y="1753784"/>
              <a:ext cx="720080" cy="720080"/>
            </a:xfrm>
            <a:prstGeom prst="ellipse">
              <a:avLst/>
            </a:prstGeom>
            <a:solidFill>
              <a:schemeClr val="accent2"/>
            </a:solidFill>
            <a:ln w="412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Oval 15"/>
            <p:cNvSpPr/>
            <p:nvPr/>
          </p:nvSpPr>
          <p:spPr>
            <a:xfrm>
              <a:off x="5061209" y="1861796"/>
              <a:ext cx="504056" cy="5040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Rectangle 9"/>
            <p:cNvSpPr/>
            <p:nvPr/>
          </p:nvSpPr>
          <p:spPr>
            <a:xfrm>
              <a:off x="5164230" y="1973437"/>
              <a:ext cx="298013" cy="278966"/>
            </a:xfrm>
            <a:custGeom>
              <a:avLst/>
              <a:gdLst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833935 w 3239999"/>
                <a:gd name="connsiteY0" fmla="*/ 22 h 3032924"/>
                <a:gd name="connsiteX1" fmla="*/ 1576606 w 3239999"/>
                <a:gd name="connsiteY1" fmla="*/ 402054 h 3032924"/>
                <a:gd name="connsiteX2" fmla="*/ 1576606 w 3239999"/>
                <a:gd name="connsiteY2" fmla="*/ 430441 h 3032924"/>
                <a:gd name="connsiteX3" fmla="*/ 1576606 w 3239999"/>
                <a:gd name="connsiteY3" fmla="*/ 526981 h 3032924"/>
                <a:gd name="connsiteX4" fmla="*/ 1576606 w 3239999"/>
                <a:gd name="connsiteY4" fmla="*/ 2765302 h 3032924"/>
                <a:gd name="connsiteX5" fmla="*/ 378630 w 3239999"/>
                <a:gd name="connsiteY5" fmla="*/ 2472117 h 3032924"/>
                <a:gd name="connsiteX6" fmla="*/ 384918 w 3239999"/>
                <a:gd name="connsiteY6" fmla="*/ 526981 h 3032924"/>
                <a:gd name="connsiteX7" fmla="*/ 239143 w 3239999"/>
                <a:gd name="connsiteY7" fmla="*/ 526981 h 3032924"/>
                <a:gd name="connsiteX8" fmla="*/ 239143 w 3239999"/>
                <a:gd name="connsiteY8" fmla="*/ 2776423 h 3032924"/>
                <a:gd name="connsiteX9" fmla="*/ 1576606 w 3239999"/>
                <a:gd name="connsiteY9" fmla="*/ 2776423 h 3032924"/>
                <a:gd name="connsiteX10" fmla="*/ 1576606 w 3239999"/>
                <a:gd name="connsiteY10" fmla="*/ 2778202 h 3032924"/>
                <a:gd name="connsiteX11" fmla="*/ 1663394 w 3239999"/>
                <a:gd name="connsiteY11" fmla="*/ 2778202 h 3032924"/>
                <a:gd name="connsiteX12" fmla="*/ 1663394 w 3239999"/>
                <a:gd name="connsiteY12" fmla="*/ 2776423 h 3032924"/>
                <a:gd name="connsiteX13" fmla="*/ 3000856 w 3239999"/>
                <a:gd name="connsiteY13" fmla="*/ 2776423 h 3032924"/>
                <a:gd name="connsiteX14" fmla="*/ 3000856 w 3239999"/>
                <a:gd name="connsiteY14" fmla="*/ 526981 h 3032924"/>
                <a:gd name="connsiteX15" fmla="*/ 2855082 w 3239999"/>
                <a:gd name="connsiteY15" fmla="*/ 526981 h 3032924"/>
                <a:gd name="connsiteX16" fmla="*/ 2861369 w 3239999"/>
                <a:gd name="connsiteY16" fmla="*/ 2472117 h 3032924"/>
                <a:gd name="connsiteX17" fmla="*/ 1663394 w 3239999"/>
                <a:gd name="connsiteY17" fmla="*/ 2765302 h 3032924"/>
                <a:gd name="connsiteX18" fmla="*/ 1663394 w 3239999"/>
                <a:gd name="connsiteY18" fmla="*/ 526981 h 3032924"/>
                <a:gd name="connsiteX19" fmla="*/ 1663394 w 3239999"/>
                <a:gd name="connsiteY19" fmla="*/ 430441 h 3032924"/>
                <a:gd name="connsiteX20" fmla="*/ 1663394 w 3239999"/>
                <a:gd name="connsiteY20" fmla="*/ 402054 h 3032924"/>
                <a:gd name="connsiteX21" fmla="*/ 2406065 w 3239999"/>
                <a:gd name="connsiteY21" fmla="*/ 22 h 3032924"/>
                <a:gd name="connsiteX22" fmla="*/ 2853673 w 3239999"/>
                <a:gd name="connsiteY22" fmla="*/ 91100 h 3032924"/>
                <a:gd name="connsiteX23" fmla="*/ 2854770 w 3239999"/>
                <a:gd name="connsiteY23" fmla="*/ 430441 h 3032924"/>
                <a:gd name="connsiteX24" fmla="*/ 3120669 w 3239999"/>
                <a:gd name="connsiteY24" fmla="*/ 428517 h 3032924"/>
                <a:gd name="connsiteX25" fmla="*/ 3120669 w 3239999"/>
                <a:gd name="connsiteY25" fmla="*/ 738345 h 3032924"/>
                <a:gd name="connsiteX26" fmla="*/ 3239999 w 3239999"/>
                <a:gd name="connsiteY26" fmla="*/ 738345 h 3032924"/>
                <a:gd name="connsiteX27" fmla="*/ 3239999 w 3239999"/>
                <a:gd name="connsiteY27" fmla="*/ 3032924 h 3032924"/>
                <a:gd name="connsiteX28" fmla="*/ 0 w 3239999"/>
                <a:gd name="connsiteY28" fmla="*/ 3032924 h 3032924"/>
                <a:gd name="connsiteX29" fmla="*/ 0 w 3239999"/>
                <a:gd name="connsiteY29" fmla="*/ 738345 h 3032924"/>
                <a:gd name="connsiteX30" fmla="*/ 102477 w 3239999"/>
                <a:gd name="connsiteY30" fmla="*/ 738345 h 3032924"/>
                <a:gd name="connsiteX31" fmla="*/ 102477 w 3239999"/>
                <a:gd name="connsiteY31" fmla="*/ 428517 h 3032924"/>
                <a:gd name="connsiteX32" fmla="*/ 385229 w 3239999"/>
                <a:gd name="connsiteY32" fmla="*/ 430441 h 3032924"/>
                <a:gd name="connsiteX33" fmla="*/ 386326 w 3239999"/>
                <a:gd name="connsiteY33" fmla="*/ 91100 h 3032924"/>
                <a:gd name="connsiteX34" fmla="*/ 833935 w 3239999"/>
                <a:gd name="connsiteY34" fmla="*/ 2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34" fmla="*/ 1668046 w 3239999"/>
                <a:gd name="connsiteY34" fmla="*/ 2869642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39143 w 3239999"/>
                <a:gd name="connsiteY32" fmla="*/ 2776423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3000856 w 3239999"/>
                <a:gd name="connsiteY3" fmla="*/ 2776423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29618 w 3239999"/>
                <a:gd name="connsiteY32" fmla="*/ 2690698 h 3032924"/>
                <a:gd name="connsiteX33" fmla="*/ 1576606 w 3239999"/>
                <a:gd name="connsiteY33" fmla="*/ 2776423 h 3032924"/>
                <a:gd name="connsiteX0" fmla="*/ 1576606 w 3239999"/>
                <a:gd name="connsiteY0" fmla="*/ 2778202 h 3032924"/>
                <a:gd name="connsiteX1" fmla="*/ 1663394 w 3239999"/>
                <a:gd name="connsiteY1" fmla="*/ 2778202 h 3032924"/>
                <a:gd name="connsiteX2" fmla="*/ 1663394 w 3239999"/>
                <a:gd name="connsiteY2" fmla="*/ 2776423 h 3032924"/>
                <a:gd name="connsiteX3" fmla="*/ 2991331 w 3239999"/>
                <a:gd name="connsiteY3" fmla="*/ 2709748 h 3032924"/>
                <a:gd name="connsiteX4" fmla="*/ 3000856 w 3239999"/>
                <a:gd name="connsiteY4" fmla="*/ 526981 h 3032924"/>
                <a:gd name="connsiteX5" fmla="*/ 2855082 w 3239999"/>
                <a:gd name="connsiteY5" fmla="*/ 526981 h 3032924"/>
                <a:gd name="connsiteX6" fmla="*/ 2861369 w 3239999"/>
                <a:gd name="connsiteY6" fmla="*/ 2472117 h 3032924"/>
                <a:gd name="connsiteX7" fmla="*/ 1663394 w 3239999"/>
                <a:gd name="connsiteY7" fmla="*/ 2765302 h 3032924"/>
                <a:gd name="connsiteX8" fmla="*/ 1663394 w 3239999"/>
                <a:gd name="connsiteY8" fmla="*/ 526981 h 3032924"/>
                <a:gd name="connsiteX9" fmla="*/ 1663394 w 3239999"/>
                <a:gd name="connsiteY9" fmla="*/ 430441 h 3032924"/>
                <a:gd name="connsiteX10" fmla="*/ 1663394 w 3239999"/>
                <a:gd name="connsiteY10" fmla="*/ 402054 h 3032924"/>
                <a:gd name="connsiteX11" fmla="*/ 2406065 w 3239999"/>
                <a:gd name="connsiteY11" fmla="*/ 22 h 3032924"/>
                <a:gd name="connsiteX12" fmla="*/ 2853673 w 3239999"/>
                <a:gd name="connsiteY12" fmla="*/ 91100 h 3032924"/>
                <a:gd name="connsiteX13" fmla="*/ 2854770 w 3239999"/>
                <a:gd name="connsiteY13" fmla="*/ 430441 h 3032924"/>
                <a:gd name="connsiteX14" fmla="*/ 3120669 w 3239999"/>
                <a:gd name="connsiteY14" fmla="*/ 428517 h 3032924"/>
                <a:gd name="connsiteX15" fmla="*/ 3120669 w 3239999"/>
                <a:gd name="connsiteY15" fmla="*/ 738345 h 3032924"/>
                <a:gd name="connsiteX16" fmla="*/ 3239999 w 3239999"/>
                <a:gd name="connsiteY16" fmla="*/ 738345 h 3032924"/>
                <a:gd name="connsiteX17" fmla="*/ 3239999 w 3239999"/>
                <a:gd name="connsiteY17" fmla="*/ 3032924 h 3032924"/>
                <a:gd name="connsiteX18" fmla="*/ 0 w 3239999"/>
                <a:gd name="connsiteY18" fmla="*/ 3032924 h 3032924"/>
                <a:gd name="connsiteX19" fmla="*/ 0 w 3239999"/>
                <a:gd name="connsiteY19" fmla="*/ 738345 h 3032924"/>
                <a:gd name="connsiteX20" fmla="*/ 102477 w 3239999"/>
                <a:gd name="connsiteY20" fmla="*/ 738345 h 3032924"/>
                <a:gd name="connsiteX21" fmla="*/ 102477 w 3239999"/>
                <a:gd name="connsiteY21" fmla="*/ 428517 h 3032924"/>
                <a:gd name="connsiteX22" fmla="*/ 385229 w 3239999"/>
                <a:gd name="connsiteY22" fmla="*/ 430441 h 3032924"/>
                <a:gd name="connsiteX23" fmla="*/ 386326 w 3239999"/>
                <a:gd name="connsiteY23" fmla="*/ 91100 h 3032924"/>
                <a:gd name="connsiteX24" fmla="*/ 833935 w 3239999"/>
                <a:gd name="connsiteY24" fmla="*/ 22 h 3032924"/>
                <a:gd name="connsiteX25" fmla="*/ 1576606 w 3239999"/>
                <a:gd name="connsiteY25" fmla="*/ 402054 h 3032924"/>
                <a:gd name="connsiteX26" fmla="*/ 1576606 w 3239999"/>
                <a:gd name="connsiteY26" fmla="*/ 430441 h 3032924"/>
                <a:gd name="connsiteX27" fmla="*/ 1576606 w 3239999"/>
                <a:gd name="connsiteY27" fmla="*/ 526981 h 3032924"/>
                <a:gd name="connsiteX28" fmla="*/ 1576606 w 3239999"/>
                <a:gd name="connsiteY28" fmla="*/ 2765302 h 3032924"/>
                <a:gd name="connsiteX29" fmla="*/ 378630 w 3239999"/>
                <a:gd name="connsiteY29" fmla="*/ 2472117 h 3032924"/>
                <a:gd name="connsiteX30" fmla="*/ 384918 w 3239999"/>
                <a:gd name="connsiteY30" fmla="*/ 526981 h 3032924"/>
                <a:gd name="connsiteX31" fmla="*/ 239143 w 3239999"/>
                <a:gd name="connsiteY31" fmla="*/ 526981 h 3032924"/>
                <a:gd name="connsiteX32" fmla="*/ 229618 w 3239999"/>
                <a:gd name="connsiteY32" fmla="*/ 2690698 h 3032924"/>
                <a:gd name="connsiteX33" fmla="*/ 1576606 w 3239999"/>
                <a:gd name="connsiteY33" fmla="*/ 2776423 h 3032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239999" h="3032924">
                  <a:moveTo>
                    <a:pt x="1576606" y="2778202"/>
                  </a:moveTo>
                  <a:cubicBezTo>
                    <a:pt x="1576606" y="2778795"/>
                    <a:pt x="1663394" y="2792670"/>
                    <a:pt x="1663394" y="2778202"/>
                  </a:cubicBezTo>
                  <a:lnTo>
                    <a:pt x="1663394" y="2776423"/>
                  </a:lnTo>
                  <a:cubicBezTo>
                    <a:pt x="2185083" y="2605634"/>
                    <a:pt x="2444552" y="2500589"/>
                    <a:pt x="2991331" y="2709748"/>
                  </a:cubicBezTo>
                  <a:lnTo>
                    <a:pt x="3000856" y="526981"/>
                  </a:lnTo>
                  <a:lnTo>
                    <a:pt x="2855082" y="526981"/>
                  </a:lnTo>
                  <a:cubicBezTo>
                    <a:pt x="2857178" y="1175360"/>
                    <a:pt x="2859273" y="1823738"/>
                    <a:pt x="2861369" y="2472117"/>
                  </a:cubicBezTo>
                  <a:cubicBezTo>
                    <a:pt x="2483869" y="2318121"/>
                    <a:pt x="2052449" y="2439541"/>
                    <a:pt x="1663394" y="2765302"/>
                  </a:cubicBezTo>
                  <a:lnTo>
                    <a:pt x="1663394" y="526981"/>
                  </a:lnTo>
                  <a:lnTo>
                    <a:pt x="1663394" y="430441"/>
                  </a:lnTo>
                  <a:lnTo>
                    <a:pt x="1663394" y="402054"/>
                  </a:lnTo>
                  <a:cubicBezTo>
                    <a:pt x="1896442" y="149589"/>
                    <a:pt x="2115835" y="2106"/>
                    <a:pt x="2406065" y="22"/>
                  </a:cubicBezTo>
                  <a:cubicBezTo>
                    <a:pt x="2537987" y="-925"/>
                    <a:pt x="2684544" y="28169"/>
                    <a:pt x="2853673" y="91100"/>
                  </a:cubicBezTo>
                  <a:cubicBezTo>
                    <a:pt x="2854039" y="204214"/>
                    <a:pt x="2854404" y="317327"/>
                    <a:pt x="2854770" y="430441"/>
                  </a:cubicBezTo>
                  <a:lnTo>
                    <a:pt x="3120669" y="428517"/>
                  </a:lnTo>
                  <a:lnTo>
                    <a:pt x="3120669" y="738345"/>
                  </a:lnTo>
                  <a:lnTo>
                    <a:pt x="3239999" y="738345"/>
                  </a:lnTo>
                  <a:lnTo>
                    <a:pt x="3239999" y="3032924"/>
                  </a:lnTo>
                  <a:lnTo>
                    <a:pt x="0" y="3032924"/>
                  </a:lnTo>
                  <a:lnTo>
                    <a:pt x="0" y="738345"/>
                  </a:lnTo>
                  <a:lnTo>
                    <a:pt x="102477" y="738345"/>
                  </a:lnTo>
                  <a:lnTo>
                    <a:pt x="102477" y="428517"/>
                  </a:lnTo>
                  <a:lnTo>
                    <a:pt x="385229" y="430441"/>
                  </a:lnTo>
                  <a:cubicBezTo>
                    <a:pt x="385595" y="317327"/>
                    <a:pt x="385960" y="204214"/>
                    <a:pt x="386326" y="91100"/>
                  </a:cubicBezTo>
                  <a:cubicBezTo>
                    <a:pt x="555455" y="28169"/>
                    <a:pt x="702013" y="-925"/>
                    <a:pt x="833935" y="22"/>
                  </a:cubicBezTo>
                  <a:cubicBezTo>
                    <a:pt x="1124164" y="2106"/>
                    <a:pt x="1343558" y="149589"/>
                    <a:pt x="1576606" y="402054"/>
                  </a:cubicBezTo>
                  <a:lnTo>
                    <a:pt x="1576606" y="430441"/>
                  </a:lnTo>
                  <a:lnTo>
                    <a:pt x="1576606" y="526981"/>
                  </a:lnTo>
                  <a:lnTo>
                    <a:pt x="1576606" y="2765302"/>
                  </a:lnTo>
                  <a:cubicBezTo>
                    <a:pt x="1187550" y="2439541"/>
                    <a:pt x="756130" y="2318121"/>
                    <a:pt x="378630" y="2472117"/>
                  </a:cubicBezTo>
                  <a:lnTo>
                    <a:pt x="384918" y="526981"/>
                  </a:lnTo>
                  <a:lnTo>
                    <a:pt x="239143" y="526981"/>
                  </a:lnTo>
                  <a:lnTo>
                    <a:pt x="229618" y="2690698"/>
                  </a:lnTo>
                  <a:cubicBezTo>
                    <a:pt x="773243" y="2466244"/>
                    <a:pt x="1081748" y="2626096"/>
                    <a:pt x="1576606" y="2776423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11" name="Rounded Rectangle 23"/>
          <p:cNvSpPr/>
          <p:nvPr/>
        </p:nvSpPr>
        <p:spPr>
          <a:xfrm>
            <a:off x="1222213" y="1862205"/>
            <a:ext cx="4966169" cy="73442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1275">
            <a:solidFill>
              <a:srgbClr val="69B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新學年起，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針對分部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新生舉辦宿網講習 </a:t>
            </a:r>
            <a:endParaRPr lang="en-US" altLang="zh-TW" sz="200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13" name="群組 12"/>
          <p:cNvGrpSpPr/>
          <p:nvPr/>
        </p:nvGrpSpPr>
        <p:grpSpPr>
          <a:xfrm>
            <a:off x="100107" y="1757505"/>
            <a:ext cx="963813" cy="963813"/>
            <a:chOff x="6516216" y="889688"/>
            <a:chExt cx="720080" cy="720080"/>
          </a:xfrm>
        </p:grpSpPr>
        <p:sp>
          <p:nvSpPr>
            <p:cNvPr id="14" name="Oval 11"/>
            <p:cNvSpPr/>
            <p:nvPr/>
          </p:nvSpPr>
          <p:spPr>
            <a:xfrm>
              <a:off x="6516216" y="889688"/>
              <a:ext cx="720080" cy="720080"/>
            </a:xfrm>
            <a:prstGeom prst="ellipse">
              <a:avLst/>
            </a:prstGeom>
            <a:solidFill>
              <a:schemeClr val="accent4"/>
            </a:solidFill>
            <a:ln w="412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6"/>
            <p:cNvSpPr/>
            <p:nvPr/>
          </p:nvSpPr>
          <p:spPr>
            <a:xfrm>
              <a:off x="6624229" y="997700"/>
              <a:ext cx="504056" cy="5040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6" name="Rounded Rectangle 7"/>
            <p:cNvSpPr/>
            <p:nvPr/>
          </p:nvSpPr>
          <p:spPr>
            <a:xfrm>
              <a:off x="6741378" y="1122179"/>
              <a:ext cx="295600" cy="255098"/>
            </a:xfrm>
            <a:custGeom>
              <a:avLst/>
              <a:gdLst/>
              <a:ahLst/>
              <a:cxnLst/>
              <a:rect l="l" t="t" r="r" b="b"/>
              <a:pathLst>
                <a:path w="3240006" h="2796091">
                  <a:moveTo>
                    <a:pt x="686867" y="612319"/>
                  </a:moveTo>
                  <a:cubicBezTo>
                    <a:pt x="611281" y="612319"/>
                    <a:pt x="550007" y="673593"/>
                    <a:pt x="550007" y="749179"/>
                  </a:cubicBezTo>
                  <a:cubicBezTo>
                    <a:pt x="550007" y="824765"/>
                    <a:pt x="611281" y="886039"/>
                    <a:pt x="686867" y="886039"/>
                  </a:cubicBezTo>
                  <a:cubicBezTo>
                    <a:pt x="762453" y="886039"/>
                    <a:pt x="823727" y="824765"/>
                    <a:pt x="823727" y="749179"/>
                  </a:cubicBezTo>
                  <a:cubicBezTo>
                    <a:pt x="823727" y="673593"/>
                    <a:pt x="762453" y="612319"/>
                    <a:pt x="686867" y="612319"/>
                  </a:cubicBezTo>
                  <a:close/>
                  <a:moveTo>
                    <a:pt x="1587500" y="281447"/>
                  </a:moveTo>
                  <a:cubicBezTo>
                    <a:pt x="1432061" y="281447"/>
                    <a:pt x="1306053" y="407455"/>
                    <a:pt x="1306053" y="562894"/>
                  </a:cubicBezTo>
                  <a:cubicBezTo>
                    <a:pt x="1306053" y="718333"/>
                    <a:pt x="1432061" y="844341"/>
                    <a:pt x="1587500" y="844341"/>
                  </a:cubicBezTo>
                  <a:cubicBezTo>
                    <a:pt x="1742939" y="844341"/>
                    <a:pt x="1868947" y="718333"/>
                    <a:pt x="1868947" y="562894"/>
                  </a:cubicBezTo>
                  <a:cubicBezTo>
                    <a:pt x="1868947" y="407455"/>
                    <a:pt x="1742939" y="281447"/>
                    <a:pt x="1587500" y="281447"/>
                  </a:cubicBezTo>
                  <a:close/>
                  <a:moveTo>
                    <a:pt x="1587500" y="0"/>
                  </a:moveTo>
                  <a:cubicBezTo>
                    <a:pt x="1898378" y="0"/>
                    <a:pt x="2150394" y="252016"/>
                    <a:pt x="2150394" y="562894"/>
                  </a:cubicBezTo>
                  <a:cubicBezTo>
                    <a:pt x="2150394" y="786167"/>
                    <a:pt x="2020401" y="979078"/>
                    <a:pt x="1831095" y="1068260"/>
                  </a:cubicBezTo>
                  <a:lnTo>
                    <a:pt x="2215710" y="1068260"/>
                  </a:lnTo>
                  <a:cubicBezTo>
                    <a:pt x="2374756" y="1068260"/>
                    <a:pt x="2503688" y="1197192"/>
                    <a:pt x="2503688" y="1356238"/>
                  </a:cubicBezTo>
                  <a:lnTo>
                    <a:pt x="2503688" y="1474975"/>
                  </a:lnTo>
                  <a:lnTo>
                    <a:pt x="2656086" y="1474975"/>
                  </a:lnTo>
                  <a:cubicBezTo>
                    <a:pt x="2692420" y="1474975"/>
                    <a:pt x="2722815" y="1500405"/>
                    <a:pt x="2728975" y="1534767"/>
                  </a:cubicBezTo>
                  <a:lnTo>
                    <a:pt x="3240006" y="1109804"/>
                  </a:lnTo>
                  <a:lnTo>
                    <a:pt x="3240006" y="2754548"/>
                  </a:lnTo>
                  <a:lnTo>
                    <a:pt x="2728975" y="2329585"/>
                  </a:lnTo>
                  <a:cubicBezTo>
                    <a:pt x="2722815" y="2363946"/>
                    <a:pt x="2692420" y="2389375"/>
                    <a:pt x="2656086" y="2389375"/>
                  </a:cubicBezTo>
                  <a:lnTo>
                    <a:pt x="2503688" y="2389375"/>
                  </a:lnTo>
                  <a:lnTo>
                    <a:pt x="2503688" y="2508113"/>
                  </a:lnTo>
                  <a:cubicBezTo>
                    <a:pt x="2503688" y="2667159"/>
                    <a:pt x="2374756" y="2796091"/>
                    <a:pt x="2215710" y="2796091"/>
                  </a:cubicBezTo>
                  <a:lnTo>
                    <a:pt x="287978" y="2796091"/>
                  </a:lnTo>
                  <a:cubicBezTo>
                    <a:pt x="128932" y="2796091"/>
                    <a:pt x="0" y="2667159"/>
                    <a:pt x="0" y="2508113"/>
                  </a:cubicBezTo>
                  <a:lnTo>
                    <a:pt x="0" y="1356238"/>
                  </a:lnTo>
                  <a:cubicBezTo>
                    <a:pt x="0" y="1197192"/>
                    <a:pt x="128932" y="1068260"/>
                    <a:pt x="287978" y="1068260"/>
                  </a:cubicBezTo>
                  <a:lnTo>
                    <a:pt x="544513" y="1068260"/>
                  </a:lnTo>
                  <a:cubicBezTo>
                    <a:pt x="422089" y="1014226"/>
                    <a:pt x="336949" y="891645"/>
                    <a:pt x="336949" y="749179"/>
                  </a:cubicBezTo>
                  <a:cubicBezTo>
                    <a:pt x="336949" y="555925"/>
                    <a:pt x="493613" y="399261"/>
                    <a:pt x="686867" y="399261"/>
                  </a:cubicBezTo>
                  <a:cubicBezTo>
                    <a:pt x="880121" y="399261"/>
                    <a:pt x="1036785" y="555925"/>
                    <a:pt x="1036785" y="749179"/>
                  </a:cubicBezTo>
                  <a:cubicBezTo>
                    <a:pt x="1036785" y="891645"/>
                    <a:pt x="951645" y="1014226"/>
                    <a:pt x="829222" y="1068260"/>
                  </a:cubicBezTo>
                  <a:lnTo>
                    <a:pt x="1343906" y="1068260"/>
                  </a:lnTo>
                  <a:cubicBezTo>
                    <a:pt x="1154600" y="979078"/>
                    <a:pt x="1024606" y="786167"/>
                    <a:pt x="1024606" y="562894"/>
                  </a:cubicBezTo>
                  <a:cubicBezTo>
                    <a:pt x="1024606" y="252016"/>
                    <a:pt x="1276622" y="0"/>
                    <a:pt x="15875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sp>
        <p:nvSpPr>
          <p:cNvPr id="17" name="Rounded Rectangle 23"/>
          <p:cNvSpPr/>
          <p:nvPr/>
        </p:nvSpPr>
        <p:spPr>
          <a:xfrm>
            <a:off x="1202685" y="3501008"/>
            <a:ext cx="4953491" cy="92096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1275">
            <a:solidFill>
              <a:srgbClr val="69B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每學期定期對日間部、進修部、在職班視聽和宿網幹部訓練</a:t>
            </a:r>
            <a:endParaRPr lang="en-US" altLang="zh-TW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048" name="群組 2047"/>
          <p:cNvGrpSpPr/>
          <p:nvPr/>
        </p:nvGrpSpPr>
        <p:grpSpPr>
          <a:xfrm>
            <a:off x="143783" y="5371982"/>
            <a:ext cx="978318" cy="978318"/>
            <a:chOff x="1298537" y="4478127"/>
            <a:chExt cx="1062105" cy="1062105"/>
          </a:xfrm>
        </p:grpSpPr>
        <p:sp>
          <p:nvSpPr>
            <p:cNvPr id="33" name="Oval 10"/>
            <p:cNvSpPr/>
            <p:nvPr/>
          </p:nvSpPr>
          <p:spPr>
            <a:xfrm>
              <a:off x="1298537" y="4478127"/>
              <a:ext cx="1062105" cy="1062105"/>
            </a:xfrm>
            <a:prstGeom prst="ellipse">
              <a:avLst/>
            </a:prstGeom>
            <a:solidFill>
              <a:schemeClr val="accent2"/>
            </a:solidFill>
            <a:ln w="412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橢圓 20"/>
            <p:cNvSpPr/>
            <p:nvPr/>
          </p:nvSpPr>
          <p:spPr>
            <a:xfrm>
              <a:off x="1435875" y="4621313"/>
              <a:ext cx="787428" cy="7874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grpSp>
          <p:nvGrpSpPr>
            <p:cNvPr id="28" name="群組 27"/>
            <p:cNvGrpSpPr/>
            <p:nvPr/>
          </p:nvGrpSpPr>
          <p:grpSpPr>
            <a:xfrm>
              <a:off x="1619673" y="4835608"/>
              <a:ext cx="418166" cy="373015"/>
              <a:chOff x="4848826" y="4660704"/>
              <a:chExt cx="1032481" cy="921001"/>
            </a:xfrm>
          </p:grpSpPr>
          <p:grpSp>
            <p:nvGrpSpPr>
              <p:cNvPr id="29" name="群組 28"/>
              <p:cNvGrpSpPr/>
              <p:nvPr/>
            </p:nvGrpSpPr>
            <p:grpSpPr>
              <a:xfrm>
                <a:off x="4848828" y="4660704"/>
                <a:ext cx="1032479" cy="921001"/>
                <a:chOff x="2171371" y="4812255"/>
                <a:chExt cx="1032479" cy="921001"/>
              </a:xfrm>
            </p:grpSpPr>
            <p:sp>
              <p:nvSpPr>
                <p:cNvPr id="31" name="圓角矩形 30"/>
                <p:cNvSpPr/>
                <p:nvPr/>
              </p:nvSpPr>
              <p:spPr>
                <a:xfrm>
                  <a:off x="2171369" y="4926065"/>
                  <a:ext cx="1032479" cy="807191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32" name="圓角矩形 31"/>
                <p:cNvSpPr/>
                <p:nvPr/>
              </p:nvSpPr>
              <p:spPr>
                <a:xfrm>
                  <a:off x="2242593" y="4812255"/>
                  <a:ext cx="447905" cy="200921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</p:grpSp>
          <p:sp>
            <p:nvSpPr>
              <p:cNvPr id="30" name="矩形 29"/>
              <p:cNvSpPr/>
              <p:nvPr/>
            </p:nvSpPr>
            <p:spPr>
              <a:xfrm>
                <a:off x="4848826" y="5013176"/>
                <a:ext cx="1032479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</p:grpSp>
      <p:sp>
        <p:nvSpPr>
          <p:cNvPr id="34" name="Rounded Rectangle 23"/>
          <p:cNvSpPr/>
          <p:nvPr/>
        </p:nvSpPr>
        <p:spPr>
          <a:xfrm>
            <a:off x="1222213" y="5229200"/>
            <a:ext cx="4953491" cy="8960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1275">
            <a:solidFill>
              <a:srgbClr val="69B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zh-TW" altLang="zh-TW" sz="2000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每學年</a:t>
            </a:r>
            <a:r>
              <a:rPr lang="en-US" altLang="zh-TW" sz="2000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zh-TW" sz="2000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月第</a:t>
            </a:r>
            <a:r>
              <a:rPr lang="en-US" altLang="zh-TW" sz="2000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zh-TW" sz="2000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周，針對分部教職員進行電腦線上請修、防毒，教育訓練</a:t>
            </a:r>
            <a:endParaRPr lang="en-US" altLang="zh-TW" sz="2000" dirty="0">
              <a:solidFill>
                <a:schemeClr val="dk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5122" name="Picture 2" descr="D:\活動照片\20180712教職員教育訓練\IMG_20180712_1334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978545"/>
            <a:ext cx="1920000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5123" name="Picture 3" descr="D:\活動照片\20180712教職員教育訓練\IMG_20180712_1333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8220" y="4069727"/>
            <a:ext cx="1920001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4185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7A7BD"/>
      </a:accent1>
      <a:accent2>
        <a:srgbClr val="69B6CC"/>
      </a:accent2>
      <a:accent3>
        <a:srgbClr val="57A7BD"/>
      </a:accent3>
      <a:accent4>
        <a:srgbClr val="69B6CC"/>
      </a:accent4>
      <a:accent5>
        <a:srgbClr val="57A7BD"/>
      </a:accent5>
      <a:accent6>
        <a:srgbClr val="69B6CC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7A7BD"/>
      </a:accent1>
      <a:accent2>
        <a:srgbClr val="69B6CC"/>
      </a:accent2>
      <a:accent3>
        <a:srgbClr val="57A7BD"/>
      </a:accent3>
      <a:accent4>
        <a:srgbClr val="69B6CC"/>
      </a:accent4>
      <a:accent5>
        <a:srgbClr val="57A7BD"/>
      </a:accent5>
      <a:accent6>
        <a:srgbClr val="69B6CC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7A7BD"/>
      </a:accent1>
      <a:accent2>
        <a:srgbClr val="69B6CC"/>
      </a:accent2>
      <a:accent3>
        <a:srgbClr val="57A7BD"/>
      </a:accent3>
      <a:accent4>
        <a:srgbClr val="69B6CC"/>
      </a:accent4>
      <a:accent5>
        <a:srgbClr val="57A7BD"/>
      </a:accent5>
      <a:accent6>
        <a:srgbClr val="69B6CC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2578</TotalTime>
  <Words>410</Words>
  <Application>Microsoft Office PowerPoint</Application>
  <PresentationFormat>如螢幕大小 (4:3)</PresentationFormat>
  <Paragraphs>103</Paragraphs>
  <Slides>12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3</vt:i4>
      </vt:variant>
      <vt:variant>
        <vt:lpstr>投影片標題</vt:lpstr>
      </vt:variant>
      <vt:variant>
        <vt:i4>12</vt:i4>
      </vt:variant>
    </vt:vector>
  </HeadingPairs>
  <TitlesOfParts>
    <vt:vector size="15" baseType="lpstr">
      <vt:lpstr>Cover and End Slide Master</vt:lpstr>
      <vt:lpstr>Contents Slide Master</vt:lpstr>
      <vt:lpstr>Section Break Slide Master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cgit</cp:lastModifiedBy>
  <cp:revision>128</cp:revision>
  <dcterms:created xsi:type="dcterms:W3CDTF">2016-12-05T23:26:54Z</dcterms:created>
  <dcterms:modified xsi:type="dcterms:W3CDTF">2018-10-23T07:23:06Z</dcterms:modified>
</cp:coreProperties>
</file>